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3" r:id="rId3"/>
  </p:sldMasterIdLst>
  <p:notesMasterIdLst>
    <p:notesMasterId r:id="rId28"/>
  </p:notesMasterIdLst>
  <p:sldIdLst>
    <p:sldId id="256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8" r:id="rId16"/>
    <p:sldId id="289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3" r:id="rId25"/>
    <p:sldId id="284" r:id="rId26"/>
    <p:sldId id="28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37" d="100"/>
          <a:sy n="37" d="100"/>
        </p:scale>
        <p:origin x="774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1084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8346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3480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9171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5117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1079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1144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252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28783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14357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28200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8802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26529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20593037" y="13145300"/>
            <a:ext cx="465996" cy="490453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1042874">
              <a:defRPr sz="2200"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26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t="17290" r="68717"/>
          <a:stretch>
            <a:fillRect/>
          </a:stretch>
        </p:blipFill>
        <p:spPr>
          <a:xfrm>
            <a:off x="200573" y="242341"/>
            <a:ext cx="4892678" cy="150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l="41537" t="17290"/>
          <a:stretch>
            <a:fillRect/>
          </a:stretch>
        </p:blipFill>
        <p:spPr>
          <a:xfrm>
            <a:off x="12192000" y="-340329"/>
            <a:ext cx="12195896" cy="2009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3002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0566397" y="13132600"/>
            <a:ext cx="492636" cy="515853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1042874">
              <a:defRPr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35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t="17290" r="68718"/>
          <a:stretch>
            <a:fillRect/>
          </a:stretch>
        </p:blipFill>
        <p:spPr>
          <a:xfrm>
            <a:off x="3047999" y="7"/>
            <a:ext cx="4892678" cy="150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l="41537" t="17290"/>
          <a:stretch>
            <a:fillRect/>
          </a:stretch>
        </p:blipFill>
        <p:spPr>
          <a:xfrm>
            <a:off x="12192000" y="7"/>
            <a:ext cx="9144000" cy="15066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5929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4.jpg" descr="2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591" y="-1"/>
            <a:ext cx="19406990" cy="195906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932549" y="901997"/>
            <a:ext cx="4120253" cy="10570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82987" tIns="82987" rIns="82987" bIns="82987"/>
          <a:lstStyle/>
          <a:p>
            <a:pPr algn="l" defTabSz="946473">
              <a:defRPr sz="1600">
                <a:solidFill>
                  <a:srgbClr val="34507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b="0">
              <a:solidFill>
                <a:srgbClr val="345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20714363" y="12820797"/>
            <a:ext cx="279103" cy="292101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46473">
              <a:defRPr sz="2000">
                <a:solidFill>
                  <a:srgbClr val="8487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95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11600">
                <a:latin typeface="OpiumNewC"/>
                <a:ea typeface="OpiumNewC"/>
                <a:cs typeface="OpiumNewC"/>
                <a:sym typeface="OpiumNew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0" indent="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22501859" y="12729588"/>
            <a:ext cx="662941" cy="69647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229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11600">
                <a:latin typeface="OpiumNewC"/>
                <a:ea typeface="OpiumNewC"/>
                <a:cs typeface="OpiumNewC"/>
                <a:sym typeface="OpiumNew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900112" indent="-900112" defTabSz="2438400">
              <a:spcBef>
                <a:spcPts val="2000"/>
              </a:spcBef>
              <a:buSzPct val="100000"/>
              <a:buFont typeface="Arial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314450" indent="-857250" defTabSz="2438400"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714500" indent="-800100" defTabSz="2438400">
              <a:spcBef>
                <a:spcPts val="2000"/>
              </a:spcBef>
              <a:buSzPct val="100000"/>
              <a:buFont typeface="Arial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331720" indent="-960120" defTabSz="2438400"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788920" indent="-960120" defTabSz="2438400">
              <a:spcBef>
                <a:spcPts val="2000"/>
              </a:spcBef>
              <a:buSzPct val="100000"/>
              <a:buFont typeface="Arial"/>
              <a:buChar char="»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22501859" y="12729588"/>
            <a:ext cx="662941" cy="69647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754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9077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6522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97909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65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4061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33496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48316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64760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2041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027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06335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79577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12719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84046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9694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63806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20593037" y="13145300"/>
            <a:ext cx="465996" cy="490453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1042874">
              <a:defRPr sz="2200"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26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t="17290" r="68717"/>
          <a:stretch>
            <a:fillRect/>
          </a:stretch>
        </p:blipFill>
        <p:spPr>
          <a:xfrm>
            <a:off x="200573" y="242341"/>
            <a:ext cx="4892678" cy="150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l="41537" t="17290"/>
          <a:stretch>
            <a:fillRect/>
          </a:stretch>
        </p:blipFill>
        <p:spPr>
          <a:xfrm>
            <a:off x="12192000" y="-340329"/>
            <a:ext cx="12195896" cy="2009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867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0566397" y="13132600"/>
            <a:ext cx="492636" cy="515853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1042874">
              <a:defRPr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35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t="17290" r="68718"/>
          <a:stretch>
            <a:fillRect/>
          </a:stretch>
        </p:blipFill>
        <p:spPr>
          <a:xfrm>
            <a:off x="3047999" y="7"/>
            <a:ext cx="4892678" cy="150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l="41537" t="17290"/>
          <a:stretch>
            <a:fillRect/>
          </a:stretch>
        </p:blipFill>
        <p:spPr>
          <a:xfrm>
            <a:off x="12192000" y="7"/>
            <a:ext cx="9144000" cy="15066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4404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4.jpg" descr="2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591" y="-1"/>
            <a:ext cx="19406990" cy="195906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932549" y="901997"/>
            <a:ext cx="4120253" cy="10570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82987" tIns="82987" rIns="82987" bIns="82987"/>
          <a:lstStyle/>
          <a:p>
            <a:pPr algn="l" defTabSz="946473">
              <a:defRPr sz="1600">
                <a:solidFill>
                  <a:srgbClr val="34507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 b="0">
              <a:solidFill>
                <a:srgbClr val="345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20714363" y="12820797"/>
            <a:ext cx="279103" cy="292101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46473">
              <a:defRPr sz="2000">
                <a:solidFill>
                  <a:srgbClr val="8487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012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11600">
                <a:latin typeface="OpiumNewC"/>
                <a:ea typeface="OpiumNewC"/>
                <a:cs typeface="OpiumNewC"/>
                <a:sym typeface="OpiumNew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0" indent="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2438400"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22501859" y="12729588"/>
            <a:ext cx="662941" cy="69647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044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11600">
                <a:latin typeface="OpiumNewC"/>
                <a:ea typeface="OpiumNewC"/>
                <a:cs typeface="OpiumNewC"/>
                <a:sym typeface="OpiumNew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900112" indent="-900112" defTabSz="2438400">
              <a:spcBef>
                <a:spcPts val="2000"/>
              </a:spcBef>
              <a:buSzPct val="100000"/>
              <a:buFont typeface="Arial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314450" indent="-857250" defTabSz="2438400"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714500" indent="-800100" defTabSz="2438400">
              <a:spcBef>
                <a:spcPts val="2000"/>
              </a:spcBef>
              <a:buSzPct val="100000"/>
              <a:buFont typeface="Arial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331720" indent="-960120" defTabSz="2438400"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788920" indent="-960120" defTabSz="2438400">
              <a:spcBef>
                <a:spcPts val="2000"/>
              </a:spcBef>
              <a:buSzPct val="100000"/>
              <a:buFont typeface="Arial"/>
              <a:buChar char="»"/>
              <a:defRPr sz="8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22501859" y="12729588"/>
            <a:ext cx="662941" cy="69647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21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9143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1816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3432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6279919" y="4176047"/>
            <a:ext cx="18104072" cy="9539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825500"/>
            <a:endParaRPr lang="ru-RU" sz="5000" b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884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 defTabSz="825500"/>
            <a:fld id="{86CB4B4D-7CA3-9044-876B-883B54F8677D}" type="slidenum">
              <a:rPr b="0">
                <a:latin typeface="Helvetica Light"/>
                <a:sym typeface="Helvetica Light"/>
              </a:rPr>
              <a:pPr defTabSz="825500"/>
              <a:t>‹#›</a:t>
            </a:fld>
            <a:endParaRPr b="0"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300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 defTabSz="825500"/>
            <a:fld id="{86CB4B4D-7CA3-9044-876B-883B54F8677D}" type="slidenum">
              <a:rPr b="0">
                <a:latin typeface="Helvetica Light"/>
                <a:sym typeface="Helvetica Light"/>
              </a:rPr>
              <a:pPr defTabSz="825500"/>
              <a:t>‹#›</a:t>
            </a:fld>
            <a:endParaRPr b="0"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745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ortcenter.ru/events/" TargetMode="Externa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amara@exportcenter.ru" TargetMode="External"/><Relationship Id="rId7" Type="http://schemas.openxmlformats.org/officeDocument/2006/relationships/image" Target="../media/image42.png"/><Relationship Id="rId2" Type="http://schemas.openxmlformats.org/officeDocument/2006/relationships/hyperlink" Target="mailto:info@exportcenter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mara@exportcenter.ru" TargetMode="External"/><Relationship Id="rId2" Type="http://schemas.openxmlformats.org/officeDocument/2006/relationships/hyperlink" Target="mailto:info@exportcenter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riangle"/>
          <p:cNvSpPr/>
          <p:nvPr/>
        </p:nvSpPr>
        <p:spPr>
          <a:xfrm rot="13500000">
            <a:off x="15162467" y="10769110"/>
            <a:ext cx="2416478" cy="241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0" name="Canva - Child, Play, Children'S Room, Figure, Toys, Leisure.jpg" descr="Canva - Child, Play, Children'S Room, Figure, Toys, Leisu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925" y="-16488"/>
            <a:ext cx="18942305" cy="13765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16507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1" name="Государственный институт поддержки несырьевого экспорта"/>
          <p:cNvSpPr txBox="1"/>
          <p:nvPr/>
        </p:nvSpPr>
        <p:spPr>
          <a:xfrm>
            <a:off x="1349194" y="11289662"/>
            <a:ext cx="9823787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8100"/>
              </a:lnSpc>
              <a:spcBef>
                <a:spcPts val="1200"/>
              </a:spcBef>
              <a:defRPr sz="40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 err="1" smtClean="0"/>
              <a:t>Государственны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институт поддержки несырьевого экспорта </a:t>
            </a:r>
          </a:p>
        </p:txBody>
      </p:sp>
      <p:sp>
        <p:nvSpPr>
          <p:cNvPr id="122" name="РОССИЙСКИЙ ЭКСПОРТНЫЙ ЦЕНТР"/>
          <p:cNvSpPr txBox="1"/>
          <p:nvPr/>
        </p:nvSpPr>
        <p:spPr>
          <a:xfrm>
            <a:off x="1349194" y="6338512"/>
            <a:ext cx="11266136" cy="471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00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РОССИ</a:t>
            </a:r>
            <a:r>
              <a:rPr lang="ru-RU" dirty="0"/>
              <a:t>Й</a:t>
            </a:r>
            <a:r>
              <a:rPr dirty="0"/>
              <a:t>СКИ</a:t>
            </a:r>
            <a:r>
              <a:rPr lang="ru-RU" dirty="0"/>
              <a:t>Й</a:t>
            </a:r>
            <a:r>
              <a:rPr dirty="0"/>
              <a:t> ЭКСПОРТНЫ</a:t>
            </a:r>
            <a:r>
              <a:rPr lang="ru-RU" dirty="0"/>
              <a:t>Й</a:t>
            </a:r>
            <a:r>
              <a:rPr dirty="0"/>
              <a:t> ЦЕНТР 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871" y="3630403"/>
            <a:ext cx="5293595" cy="207352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riangle"/>
          <p:cNvSpPr/>
          <p:nvPr/>
        </p:nvSpPr>
        <p:spPr>
          <a:xfrm rot="16200000">
            <a:off x="15537118" y="4907591"/>
            <a:ext cx="8849900" cy="884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"/>
          <p:cNvSpPr/>
          <p:nvPr/>
        </p:nvSpPr>
        <p:spPr>
          <a:xfrm>
            <a:off x="12535017" y="6968939"/>
            <a:ext cx="10277935" cy="1308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2" name="Rectangle"/>
          <p:cNvSpPr/>
          <p:nvPr/>
        </p:nvSpPr>
        <p:spPr>
          <a:xfrm>
            <a:off x="12535017" y="8590315"/>
            <a:ext cx="10277935" cy="189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3" name="Rectangle"/>
          <p:cNvSpPr/>
          <p:nvPr/>
        </p:nvSpPr>
        <p:spPr>
          <a:xfrm>
            <a:off x="12535017" y="10798461"/>
            <a:ext cx="10277935" cy="2295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4" name="Rectangle"/>
          <p:cNvSpPr/>
          <p:nvPr/>
        </p:nvSpPr>
        <p:spPr>
          <a:xfrm>
            <a:off x="1528948" y="6968939"/>
            <a:ext cx="10277934" cy="1308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1528948" y="8590314"/>
            <a:ext cx="10277934" cy="1895476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6" name="Rectangle"/>
          <p:cNvSpPr/>
          <p:nvPr/>
        </p:nvSpPr>
        <p:spPr>
          <a:xfrm>
            <a:off x="1528948" y="10798461"/>
            <a:ext cx="10277934" cy="2295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7" name="Rectangle"/>
          <p:cNvSpPr/>
          <p:nvPr/>
        </p:nvSpPr>
        <p:spPr>
          <a:xfrm>
            <a:off x="1528948" y="3423415"/>
            <a:ext cx="21326105" cy="2295397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8" name="Аналитика и исследования"/>
          <p:cNvSpPr txBox="1"/>
          <p:nvPr/>
        </p:nvSpPr>
        <p:spPr>
          <a:xfrm>
            <a:off x="1528948" y="2473531"/>
            <a:ext cx="5505575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Аналитика и исследования </a:t>
            </a:r>
          </a:p>
        </p:txBody>
      </p:sp>
      <p:sp>
        <p:nvSpPr>
          <p:cNvPr id="279" name="Проводит Аналитический конъюнктурный центр, созданный на базе аналитического подразделения РЭЦ, при участии аналитического центра по внешней торговле при Минпромторге России и аналитического центра при Правительстве России"/>
          <p:cNvSpPr txBox="1"/>
          <p:nvPr/>
        </p:nvSpPr>
        <p:spPr>
          <a:xfrm>
            <a:off x="1782947" y="3575649"/>
            <a:ext cx="10444665" cy="199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5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Проводит</a:t>
            </a:r>
            <a:r>
              <a:rPr dirty="0" smtClean="0"/>
              <a:t> </a:t>
            </a:r>
            <a:r>
              <a:rPr lang="ru-RU" dirty="0" smtClean="0"/>
              <a:t>Аналитический</a:t>
            </a:r>
            <a:r>
              <a:rPr dirty="0" smtClean="0"/>
              <a:t> </a:t>
            </a:r>
            <a:r>
              <a:rPr lang="ru-RU" dirty="0" smtClean="0"/>
              <a:t>конъюнктурный</a:t>
            </a:r>
            <a:r>
              <a:rPr dirty="0" smtClean="0"/>
              <a:t> </a:t>
            </a:r>
            <a:r>
              <a:rPr lang="ru-RU" dirty="0" smtClean="0"/>
              <a:t>центр</a:t>
            </a:r>
            <a:r>
              <a:rPr dirty="0" smtClean="0"/>
              <a:t>, </a:t>
            </a:r>
            <a:r>
              <a:rPr lang="ru-RU" dirty="0" smtClean="0"/>
              <a:t>созданный</a:t>
            </a:r>
            <a:r>
              <a:rPr dirty="0" smtClean="0"/>
              <a:t> </a:t>
            </a:r>
            <a:r>
              <a:rPr lang="ru-RU" dirty="0" smtClean="0"/>
              <a:t>на</a:t>
            </a:r>
            <a:r>
              <a:rPr dirty="0" smtClean="0"/>
              <a:t> </a:t>
            </a:r>
            <a:r>
              <a:rPr lang="ru-RU" dirty="0" smtClean="0"/>
              <a:t>базе</a:t>
            </a:r>
            <a:r>
              <a:rPr dirty="0" smtClean="0"/>
              <a:t> </a:t>
            </a:r>
            <a:r>
              <a:rPr dirty="0" err="1"/>
              <a:t>аналитического</a:t>
            </a:r>
            <a:r>
              <a:rPr dirty="0"/>
              <a:t> </a:t>
            </a:r>
            <a:r>
              <a:rPr dirty="0" err="1"/>
              <a:t>подразделения</a:t>
            </a:r>
            <a:r>
              <a:rPr dirty="0"/>
              <a:t> РЭЦ,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участии</a:t>
            </a:r>
            <a:r>
              <a:rPr dirty="0"/>
              <a:t> </a:t>
            </a:r>
            <a:r>
              <a:rPr dirty="0" err="1"/>
              <a:t>аналитического</a:t>
            </a:r>
            <a:r>
              <a:rPr dirty="0"/>
              <a:t> </a:t>
            </a:r>
            <a:r>
              <a:rPr dirty="0" err="1"/>
              <a:t>центра</a:t>
            </a:r>
            <a:r>
              <a:rPr dirty="0"/>
              <a:t> по </a:t>
            </a:r>
            <a:r>
              <a:rPr dirty="0" err="1" smtClean="0"/>
              <a:t>внешне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торговле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Минпромторге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и </a:t>
            </a:r>
            <a:r>
              <a:rPr dirty="0" err="1"/>
              <a:t>аналитического</a:t>
            </a:r>
            <a:r>
              <a:rPr dirty="0"/>
              <a:t> </a:t>
            </a:r>
            <a:r>
              <a:rPr dirty="0" err="1"/>
              <a:t>центра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Правительстве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</a:t>
            </a:r>
          </a:p>
        </p:txBody>
      </p:sp>
      <p:sp>
        <p:nvSpPr>
          <p:cNvPr id="280" name="Специализированные аналитические обзоры и исследования…"/>
          <p:cNvSpPr txBox="1"/>
          <p:nvPr/>
        </p:nvSpPr>
        <p:spPr>
          <a:xfrm>
            <a:off x="12765915" y="3852676"/>
            <a:ext cx="9509314" cy="156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Специализированные</a:t>
            </a:r>
            <a:r>
              <a:rPr dirty="0"/>
              <a:t> </a:t>
            </a:r>
            <a:r>
              <a:rPr dirty="0" err="1"/>
              <a:t>аналитические</a:t>
            </a:r>
            <a:r>
              <a:rPr dirty="0"/>
              <a:t> </a:t>
            </a:r>
            <a:r>
              <a:rPr dirty="0" err="1"/>
              <a:t>обзоры</a:t>
            </a:r>
            <a:r>
              <a:rPr dirty="0"/>
              <a:t> и </a:t>
            </a:r>
            <a:r>
              <a:rPr dirty="0" err="1"/>
              <a:t>исследования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Востребованность</a:t>
            </a:r>
            <a:r>
              <a:rPr dirty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внешних</a:t>
            </a:r>
            <a:r>
              <a:rPr dirty="0"/>
              <a:t> </a:t>
            </a:r>
            <a:r>
              <a:rPr dirty="0" err="1"/>
              <a:t>рынках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Требования</a:t>
            </a:r>
            <a:r>
              <a:rPr dirty="0"/>
              <a:t> </a:t>
            </a:r>
            <a:r>
              <a:rPr dirty="0" err="1"/>
              <a:t>законодательства</a:t>
            </a:r>
            <a:r>
              <a:rPr dirty="0"/>
              <a:t> </a:t>
            </a:r>
            <a:r>
              <a:rPr dirty="0" err="1"/>
              <a:t>страны</a:t>
            </a:r>
            <a:r>
              <a:rPr dirty="0"/>
              <a:t> к </a:t>
            </a:r>
            <a:r>
              <a:rPr dirty="0" err="1" smtClean="0"/>
              <a:t>импортируемо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</a:p>
        </p:txBody>
      </p:sp>
      <p:sp>
        <p:nvSpPr>
          <p:cNvPr id="281" name="Поиск партнеров и продвижение на внешние рынки"/>
          <p:cNvSpPr txBox="1"/>
          <p:nvPr/>
        </p:nvSpPr>
        <p:spPr>
          <a:xfrm>
            <a:off x="1528948" y="6056193"/>
            <a:ext cx="10277934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Поиск партнеров и продвижение на внешние рынки </a:t>
            </a:r>
          </a:p>
        </p:txBody>
      </p:sp>
      <p:sp>
        <p:nvSpPr>
          <p:cNvPr id="282" name="Международные проекты и тендеры…"/>
          <p:cNvSpPr txBox="1"/>
          <p:nvPr/>
        </p:nvSpPr>
        <p:spPr>
          <a:xfrm>
            <a:off x="12765915" y="7140373"/>
            <a:ext cx="9816139" cy="965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Международные</a:t>
            </a:r>
            <a:r>
              <a:rPr dirty="0"/>
              <a:t> </a:t>
            </a:r>
            <a:r>
              <a:rPr dirty="0" err="1"/>
              <a:t>проекты</a:t>
            </a:r>
            <a:r>
              <a:rPr dirty="0"/>
              <a:t> и </a:t>
            </a:r>
            <a:r>
              <a:rPr dirty="0" err="1"/>
              <a:t>тендеры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Участие</a:t>
            </a:r>
            <a:r>
              <a:rPr dirty="0"/>
              <a:t> в </a:t>
            </a:r>
            <a:r>
              <a:rPr dirty="0" err="1"/>
              <a:t>зарубежных</a:t>
            </a:r>
            <a:r>
              <a:rPr dirty="0"/>
              <a:t> </a:t>
            </a:r>
            <a:r>
              <a:rPr dirty="0" err="1"/>
              <a:t>тендерах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коммерческих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и </a:t>
            </a:r>
            <a:r>
              <a:rPr dirty="0" err="1"/>
              <a:t>государственных</a:t>
            </a:r>
            <a:r>
              <a:rPr dirty="0"/>
              <a:t> </a:t>
            </a:r>
          </a:p>
        </p:txBody>
      </p:sp>
      <p:sp>
        <p:nvSpPr>
          <p:cNvPr id="283" name="Выставки и специализированные бизнес-миссии…"/>
          <p:cNvSpPr txBox="1"/>
          <p:nvPr/>
        </p:nvSpPr>
        <p:spPr>
          <a:xfrm>
            <a:off x="12765915" y="8872254"/>
            <a:ext cx="7533125" cy="133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Выставки и специализированные бизнес-миссии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Обеспечение участия в международных конгрессно-выставочных мероприятиях и деловых миссиях </a:t>
            </a:r>
          </a:p>
        </p:txBody>
      </p:sp>
      <p:sp>
        <p:nvSpPr>
          <p:cNvPr id="284" name="Экспорт по каналам международной торговли…"/>
          <p:cNvSpPr txBox="1"/>
          <p:nvPr/>
        </p:nvSpPr>
        <p:spPr>
          <a:xfrm>
            <a:off x="12765915" y="10873751"/>
            <a:ext cx="9816139" cy="214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Экспорт</a:t>
            </a:r>
            <a:r>
              <a:rPr dirty="0"/>
              <a:t> по </a:t>
            </a:r>
            <a:r>
              <a:rPr dirty="0" err="1"/>
              <a:t>каналам</a:t>
            </a:r>
            <a:r>
              <a:rPr dirty="0"/>
              <a:t> </a:t>
            </a:r>
            <a:r>
              <a:rPr dirty="0" err="1" smtClean="0"/>
              <a:t>международно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торговли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Размещение</a:t>
            </a:r>
            <a:r>
              <a:rPr dirty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торговых</a:t>
            </a:r>
            <a:r>
              <a:rPr dirty="0"/>
              <a:t> </a:t>
            </a:r>
            <a:r>
              <a:rPr dirty="0" err="1" smtClean="0"/>
              <a:t>он</a:t>
            </a:r>
            <a:r>
              <a:rPr dirty="0" smtClean="0"/>
              <a:t>-</a:t>
            </a:r>
            <a:r>
              <a:rPr lang="ru-RU" dirty="0" err="1" smtClean="0"/>
              <a:t>лайн</a:t>
            </a:r>
            <a:r>
              <a:rPr lang="ru-RU" dirty="0" smtClean="0"/>
              <a:t>          </a:t>
            </a:r>
            <a:r>
              <a:rPr dirty="0" err="1" smtClean="0"/>
              <a:t>площадках</a:t>
            </a:r>
            <a:r>
              <a:rPr dirty="0" smtClean="0"/>
              <a:t> </a:t>
            </a:r>
            <a:r>
              <a:rPr dirty="0"/>
              <a:t>по </a:t>
            </a:r>
            <a:r>
              <a:rPr dirty="0" err="1"/>
              <a:t>партнерским</a:t>
            </a:r>
            <a:r>
              <a:rPr dirty="0"/>
              <a:t> </a:t>
            </a:r>
            <a:r>
              <a:rPr dirty="0" err="1"/>
              <a:t>программам</a:t>
            </a:r>
            <a:r>
              <a:rPr dirty="0"/>
              <a:t>; </a:t>
            </a:r>
            <a:r>
              <a:rPr dirty="0" err="1" smtClean="0"/>
              <a:t>соде</a:t>
            </a:r>
            <a:r>
              <a:rPr lang="ru-RU" dirty="0" smtClean="0"/>
              <a:t>й</a:t>
            </a:r>
            <a:r>
              <a:rPr dirty="0" err="1" smtClean="0"/>
              <a:t>ствие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/>
              <a:t>создании</a:t>
            </a:r>
            <a:r>
              <a:rPr dirty="0"/>
              <a:t> </a:t>
            </a:r>
            <a:r>
              <a:rPr dirty="0" err="1" smtClean="0"/>
              <a:t>самостоятельно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точки</a:t>
            </a:r>
            <a:r>
              <a:rPr dirty="0"/>
              <a:t> </a:t>
            </a:r>
            <a:r>
              <a:rPr dirty="0" err="1"/>
              <a:t>присутствия</a:t>
            </a:r>
            <a:r>
              <a:rPr dirty="0"/>
              <a:t> и </a:t>
            </a:r>
            <a:r>
              <a:rPr dirty="0" err="1"/>
              <a:t>размещении</a:t>
            </a:r>
            <a:r>
              <a:rPr dirty="0"/>
              <a:t> </a:t>
            </a:r>
            <a:r>
              <a:rPr dirty="0" err="1" smtClean="0"/>
              <a:t>продукции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торговых</a:t>
            </a:r>
            <a:r>
              <a:rPr dirty="0"/>
              <a:t> </a:t>
            </a:r>
            <a:r>
              <a:rPr dirty="0" err="1" smtClean="0"/>
              <a:t>онла</a:t>
            </a:r>
            <a:r>
              <a:rPr lang="ru-RU" dirty="0" smtClean="0"/>
              <a:t>й</a:t>
            </a:r>
            <a:r>
              <a:rPr dirty="0" smtClean="0"/>
              <a:t>н-</a:t>
            </a:r>
            <a:r>
              <a:rPr dirty="0" err="1" smtClean="0"/>
              <a:t>площадках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85" name="Верхнеуровневый поиск и детальный поиск покупателей…"/>
          <p:cNvSpPr txBox="1"/>
          <p:nvPr/>
        </p:nvSpPr>
        <p:spPr>
          <a:xfrm>
            <a:off x="1782947" y="7104882"/>
            <a:ext cx="7742503" cy="1036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 smtClean="0"/>
              <a:t>Верхнеуровневы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поиск</a:t>
            </a:r>
            <a:r>
              <a:rPr dirty="0"/>
              <a:t> и </a:t>
            </a:r>
            <a:r>
              <a:rPr dirty="0" err="1" smtClean="0"/>
              <a:t>детальны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поиск</a:t>
            </a:r>
            <a:r>
              <a:rPr dirty="0"/>
              <a:t> </a:t>
            </a:r>
            <a:r>
              <a:rPr dirty="0" err="1" smtClean="0"/>
              <a:t>покупателе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endParaRPr dirty="0"/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Передача</a:t>
            </a:r>
            <a:r>
              <a:rPr dirty="0"/>
              <a:t> </a:t>
            </a:r>
            <a:r>
              <a:rPr dirty="0" err="1"/>
              <a:t>контактов</a:t>
            </a:r>
            <a:r>
              <a:rPr dirty="0"/>
              <a:t> </a:t>
            </a:r>
            <a:r>
              <a:rPr dirty="0" err="1"/>
              <a:t>потенциальных</a:t>
            </a:r>
            <a:r>
              <a:rPr dirty="0"/>
              <a:t> </a:t>
            </a:r>
            <a:r>
              <a:rPr dirty="0" err="1"/>
              <a:t>иностранных</a:t>
            </a:r>
            <a:r>
              <a:rPr dirty="0"/>
              <a:t> </a:t>
            </a:r>
            <a:r>
              <a:rPr dirty="0" err="1" smtClean="0"/>
              <a:t>покупателе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86" name="Адаптация материалов и маркетинг…"/>
          <p:cNvSpPr txBox="1"/>
          <p:nvPr/>
        </p:nvSpPr>
        <p:spPr>
          <a:xfrm>
            <a:off x="1782947" y="8689374"/>
            <a:ext cx="8976768" cy="1697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Адаптация материалов и маркетинг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Помощь в подготовке эффективного коммерческого предложения и маркетинговых материалов, адаптация и перевод рекламных материалов и документов </a:t>
            </a:r>
          </a:p>
        </p:txBody>
      </p:sp>
      <p:sp>
        <p:nvSpPr>
          <p:cNvPr id="287" name="Помощь в установлении деловых контактов с потенциальным покупателем…"/>
          <p:cNvSpPr txBox="1"/>
          <p:nvPr/>
        </p:nvSpPr>
        <p:spPr>
          <a:xfrm>
            <a:off x="1782947" y="11058417"/>
            <a:ext cx="7871199" cy="17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Помощь</a:t>
            </a:r>
            <a:r>
              <a:rPr dirty="0"/>
              <a:t> в </a:t>
            </a:r>
            <a:r>
              <a:rPr dirty="0" err="1"/>
              <a:t>установлении</a:t>
            </a:r>
            <a:r>
              <a:rPr dirty="0"/>
              <a:t> </a:t>
            </a:r>
            <a:r>
              <a:rPr dirty="0" err="1"/>
              <a:t>деловых</a:t>
            </a:r>
            <a:r>
              <a:rPr dirty="0"/>
              <a:t> </a:t>
            </a:r>
            <a:r>
              <a:rPr dirty="0" err="1"/>
              <a:t>контактов</a:t>
            </a:r>
            <a:r>
              <a:rPr dirty="0"/>
              <a:t> с </a:t>
            </a:r>
            <a:r>
              <a:rPr dirty="0" err="1"/>
              <a:t>потенциальным</a:t>
            </a:r>
            <a:r>
              <a:rPr dirty="0"/>
              <a:t> </a:t>
            </a:r>
            <a:r>
              <a:rPr dirty="0" err="1"/>
              <a:t>покупателем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Сопровождение </a:t>
            </a:r>
            <a:r>
              <a:rPr dirty="0" err="1"/>
              <a:t>переговорного</a:t>
            </a:r>
            <a:r>
              <a:rPr dirty="0"/>
              <a:t> </a:t>
            </a:r>
            <a:r>
              <a:rPr dirty="0" err="1"/>
              <a:t>процесса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этапа</a:t>
            </a:r>
            <a:r>
              <a:rPr dirty="0"/>
              <a:t> </a:t>
            </a:r>
            <a:r>
              <a:rPr dirty="0" err="1"/>
              <a:t>заключения</a:t>
            </a:r>
            <a:r>
              <a:rPr dirty="0"/>
              <a:t>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сделки</a:t>
            </a:r>
            <a:r>
              <a:rPr dirty="0"/>
              <a:t> </a:t>
            </a:r>
          </a:p>
        </p:txBody>
      </p:sp>
      <p:sp>
        <p:nvSpPr>
          <p:cNvPr id="288" name="Rectangle"/>
          <p:cNvSpPr/>
          <p:nvPr/>
        </p:nvSpPr>
        <p:spPr>
          <a:xfrm>
            <a:off x="1528948" y="836612"/>
            <a:ext cx="17666361" cy="13366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9" name="НЕФИНАНСОВЫЕ ПРОДУКТЫ РЭЦ"/>
          <p:cNvSpPr txBox="1"/>
          <p:nvPr/>
        </p:nvSpPr>
        <p:spPr>
          <a:xfrm>
            <a:off x="1782947" y="976312"/>
            <a:ext cx="13683309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НЕФИНАНСОВЫЕ ПРОДУКТЫ РЭЦ </a:t>
            </a:r>
          </a:p>
        </p:txBody>
      </p:sp>
      <p:sp>
        <p:nvSpPr>
          <p:cNvPr id="290" name="12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1</a:t>
            </a:r>
            <a:r>
              <a:rPr lang="ru-RU" dirty="0" smtClean="0"/>
              <a:t>0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"/>
          <p:cNvSpPr/>
          <p:nvPr/>
        </p:nvSpPr>
        <p:spPr>
          <a:xfrm>
            <a:off x="1528948" y="8019018"/>
            <a:ext cx="10277934" cy="205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3" name="Rectangle"/>
          <p:cNvSpPr/>
          <p:nvPr/>
        </p:nvSpPr>
        <p:spPr>
          <a:xfrm>
            <a:off x="12535017" y="8019018"/>
            <a:ext cx="10277934" cy="205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4" name="Rectangle"/>
          <p:cNvSpPr/>
          <p:nvPr/>
        </p:nvSpPr>
        <p:spPr>
          <a:xfrm>
            <a:off x="1528948" y="10447893"/>
            <a:ext cx="10277934" cy="2053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5" name="Rectangle"/>
          <p:cNvSpPr/>
          <p:nvPr/>
        </p:nvSpPr>
        <p:spPr>
          <a:xfrm>
            <a:off x="12535017" y="10447893"/>
            <a:ext cx="10277934" cy="2053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6" name="Rectangle"/>
          <p:cNvSpPr/>
          <p:nvPr/>
        </p:nvSpPr>
        <p:spPr>
          <a:xfrm>
            <a:off x="1528948" y="2127414"/>
            <a:ext cx="10277934" cy="205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7" name="Rectangle"/>
          <p:cNvSpPr/>
          <p:nvPr/>
        </p:nvSpPr>
        <p:spPr>
          <a:xfrm>
            <a:off x="12535017" y="2127414"/>
            <a:ext cx="10277934" cy="205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8" name="Rectangle"/>
          <p:cNvSpPr/>
          <p:nvPr/>
        </p:nvSpPr>
        <p:spPr>
          <a:xfrm>
            <a:off x="1528948" y="4556289"/>
            <a:ext cx="10277934" cy="205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9" name="Rectangle"/>
          <p:cNvSpPr/>
          <p:nvPr/>
        </p:nvSpPr>
        <p:spPr>
          <a:xfrm>
            <a:off x="12535017" y="4556289"/>
            <a:ext cx="10277934" cy="205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0" name="Международная адаптация и оценка соответствия (сертификация)…"/>
          <p:cNvSpPr txBox="1"/>
          <p:nvPr/>
        </p:nvSpPr>
        <p:spPr>
          <a:xfrm>
            <a:off x="1914135" y="2266391"/>
            <a:ext cx="9038512" cy="17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Международная</a:t>
            </a:r>
            <a:r>
              <a:rPr dirty="0"/>
              <a:t> </a:t>
            </a:r>
            <a:r>
              <a:rPr dirty="0" err="1"/>
              <a:t>адаптация</a:t>
            </a:r>
            <a:r>
              <a:rPr dirty="0"/>
              <a:t> и </a:t>
            </a:r>
            <a:r>
              <a:rPr dirty="0" err="1"/>
              <a:t>оценка</a:t>
            </a:r>
            <a:r>
              <a:rPr dirty="0"/>
              <a:t> </a:t>
            </a:r>
            <a:r>
              <a:rPr dirty="0" err="1"/>
              <a:t>соответствия</a:t>
            </a:r>
            <a:r>
              <a:rPr dirty="0"/>
              <a:t> (</a:t>
            </a:r>
            <a:r>
              <a:rPr dirty="0" err="1"/>
              <a:t>сертификация</a:t>
            </a:r>
            <a:r>
              <a:rPr dirty="0"/>
              <a:t>)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Консультирование</a:t>
            </a:r>
            <a:r>
              <a:rPr dirty="0"/>
              <a:t> о </a:t>
            </a:r>
            <a:r>
              <a:rPr dirty="0" err="1"/>
              <a:t>требованиях</a:t>
            </a:r>
            <a:r>
              <a:rPr dirty="0"/>
              <a:t>, </a:t>
            </a:r>
            <a:r>
              <a:rPr dirty="0" err="1"/>
              <a:t>установленных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внешних</a:t>
            </a:r>
            <a:r>
              <a:rPr dirty="0"/>
              <a:t> </a:t>
            </a:r>
            <a:r>
              <a:rPr dirty="0" err="1"/>
              <a:t>рынках</a:t>
            </a:r>
            <a:r>
              <a:rPr dirty="0"/>
              <a:t>,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необходимо</a:t>
            </a:r>
            <a:r>
              <a:rPr dirty="0"/>
              <a:t> </a:t>
            </a:r>
            <a:r>
              <a:rPr dirty="0" err="1"/>
              <a:t>обеспечить</a:t>
            </a:r>
            <a:r>
              <a:rPr dirty="0"/>
              <a:t> </a:t>
            </a:r>
            <a:r>
              <a:rPr dirty="0" err="1"/>
              <a:t>соответствие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скои</a:t>
            </a:r>
            <a:r>
              <a:rPr dirty="0"/>
              <a:t>̆ </a:t>
            </a:r>
            <a:r>
              <a:rPr dirty="0" err="1"/>
              <a:t>продукции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выпуска</a:t>
            </a:r>
            <a:r>
              <a:rPr dirty="0"/>
              <a:t> в </a:t>
            </a:r>
            <a:r>
              <a:rPr dirty="0" err="1"/>
              <a:t>обращение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внешние</a:t>
            </a:r>
            <a:r>
              <a:rPr dirty="0"/>
              <a:t> </a:t>
            </a:r>
            <a:r>
              <a:rPr dirty="0" err="1"/>
              <a:t>рынки</a:t>
            </a:r>
            <a:r>
              <a:rPr dirty="0"/>
              <a:t> </a:t>
            </a:r>
          </a:p>
        </p:txBody>
      </p:sp>
      <p:sp>
        <p:nvSpPr>
          <p:cNvPr id="301" name="Правовая охрана интеллектуальной собственности…"/>
          <p:cNvSpPr txBox="1"/>
          <p:nvPr/>
        </p:nvSpPr>
        <p:spPr>
          <a:xfrm>
            <a:off x="1914135" y="4695266"/>
            <a:ext cx="8888558" cy="17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Правовая</a:t>
            </a:r>
            <a:r>
              <a:rPr dirty="0"/>
              <a:t> </a:t>
            </a:r>
            <a:r>
              <a:rPr dirty="0" err="1"/>
              <a:t>охрана</a:t>
            </a:r>
            <a:r>
              <a:rPr dirty="0"/>
              <a:t> </a:t>
            </a:r>
            <a:r>
              <a:rPr dirty="0" err="1"/>
              <a:t>интеллектуальнои</a:t>
            </a:r>
            <a:r>
              <a:rPr dirty="0"/>
              <a:t>̆ </a:t>
            </a:r>
            <a:r>
              <a:rPr dirty="0" err="1"/>
              <a:t>собственности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Консультации</a:t>
            </a:r>
            <a:r>
              <a:rPr dirty="0"/>
              <a:t> и </a:t>
            </a:r>
            <a:r>
              <a:rPr dirty="0" err="1"/>
              <a:t>рекомендации</a:t>
            </a:r>
            <a:r>
              <a:rPr dirty="0"/>
              <a:t> по </a:t>
            </a:r>
            <a:r>
              <a:rPr dirty="0" err="1" smtClean="0"/>
              <a:t>патентно-правово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охране</a:t>
            </a:r>
            <a:r>
              <a:rPr dirty="0"/>
              <a:t> </a:t>
            </a:r>
            <a:r>
              <a:rPr dirty="0" err="1"/>
              <a:t>продукции</a:t>
            </a:r>
            <a:r>
              <a:rPr dirty="0"/>
              <a:t>/</a:t>
            </a:r>
            <a:r>
              <a:rPr dirty="0" err="1"/>
              <a:t>технологии</a:t>
            </a:r>
            <a:r>
              <a:rPr dirty="0"/>
              <a:t> в РФ и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рубежом</a:t>
            </a:r>
            <a:r>
              <a:rPr dirty="0"/>
              <a:t>, </a:t>
            </a:r>
            <a:r>
              <a:rPr dirty="0" err="1"/>
              <a:t>юридические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в области </a:t>
            </a:r>
            <a:r>
              <a:rPr dirty="0" err="1"/>
              <a:t>интеллектуальнои</a:t>
            </a:r>
            <a:r>
              <a:rPr dirty="0"/>
              <a:t>̆ </a:t>
            </a:r>
            <a:r>
              <a:rPr dirty="0" err="1"/>
              <a:t>собственности</a:t>
            </a:r>
            <a:r>
              <a:rPr dirty="0"/>
              <a:t> </a:t>
            </a:r>
          </a:p>
        </p:txBody>
      </p:sp>
      <p:sp>
        <p:nvSpPr>
          <p:cNvPr id="302" name="Сертификат свободной продажи…"/>
          <p:cNvSpPr txBox="1"/>
          <p:nvPr/>
        </p:nvSpPr>
        <p:spPr>
          <a:xfrm>
            <a:off x="12878596" y="2266391"/>
            <a:ext cx="8217195" cy="17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Сертификат</a:t>
            </a:r>
            <a:r>
              <a:rPr dirty="0"/>
              <a:t> </a:t>
            </a:r>
            <a:r>
              <a:rPr dirty="0" err="1" smtClean="0"/>
              <a:t>свободно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продажи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Оформление</a:t>
            </a:r>
            <a:r>
              <a:rPr dirty="0"/>
              <a:t> и </a:t>
            </a:r>
            <a:r>
              <a:rPr dirty="0" err="1"/>
              <a:t>выдача</a:t>
            </a:r>
            <a:r>
              <a:rPr dirty="0"/>
              <a:t> </a:t>
            </a:r>
            <a:r>
              <a:rPr dirty="0" err="1"/>
              <a:t>сертификата</a:t>
            </a:r>
            <a:r>
              <a:rPr dirty="0"/>
              <a:t> </a:t>
            </a:r>
            <a:r>
              <a:rPr dirty="0" err="1" smtClean="0"/>
              <a:t>свободно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продажи</a:t>
            </a:r>
            <a:r>
              <a:rPr dirty="0"/>
              <a:t>, </a:t>
            </a:r>
            <a:r>
              <a:rPr dirty="0" err="1"/>
              <a:t>необходимого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ввоза</a:t>
            </a:r>
            <a:r>
              <a:rPr dirty="0"/>
              <a:t> </a:t>
            </a:r>
            <a:r>
              <a:rPr dirty="0" err="1"/>
              <a:t>некоторых</a:t>
            </a:r>
            <a:r>
              <a:rPr dirty="0"/>
              <a:t> </a:t>
            </a:r>
            <a:r>
              <a:rPr dirty="0" err="1"/>
              <a:t>товарных</a:t>
            </a:r>
            <a:r>
              <a:rPr dirty="0"/>
              <a:t> </a:t>
            </a:r>
            <a:r>
              <a:rPr dirty="0" err="1" smtClean="0"/>
              <a:t>категори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отечественно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r>
              <a:rPr dirty="0"/>
              <a:t> в </a:t>
            </a:r>
            <a:r>
              <a:rPr dirty="0" err="1"/>
              <a:t>иностранные</a:t>
            </a:r>
            <a:r>
              <a:rPr dirty="0"/>
              <a:t> </a:t>
            </a:r>
            <a:r>
              <a:rPr dirty="0" err="1"/>
              <a:t>государства</a:t>
            </a:r>
            <a:r>
              <a:rPr dirty="0"/>
              <a:t> </a:t>
            </a:r>
          </a:p>
        </p:txBody>
      </p:sp>
      <p:sp>
        <p:nvSpPr>
          <p:cNvPr id="303" name="Экспортные лицензии…"/>
          <p:cNvSpPr txBox="1"/>
          <p:nvPr/>
        </p:nvSpPr>
        <p:spPr>
          <a:xfrm>
            <a:off x="12961296" y="4879932"/>
            <a:ext cx="8051794" cy="1406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Экспортные</a:t>
            </a:r>
            <a:r>
              <a:rPr dirty="0"/>
              <a:t> </a:t>
            </a:r>
            <a:r>
              <a:rPr dirty="0" err="1"/>
              <a:t>лицензии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Экспертиза</a:t>
            </a:r>
            <a:r>
              <a:rPr dirty="0"/>
              <a:t> </a:t>
            </a:r>
            <a:r>
              <a:rPr dirty="0" err="1"/>
              <a:t>документов</a:t>
            </a:r>
            <a:r>
              <a:rPr dirty="0"/>
              <a:t> и </a:t>
            </a:r>
            <a:r>
              <a:rPr dirty="0" err="1" smtClean="0"/>
              <a:t>сведени</a:t>
            </a:r>
            <a:r>
              <a:rPr lang="ru-RU" dirty="0" smtClean="0"/>
              <a:t>й</a:t>
            </a:r>
            <a:r>
              <a:rPr dirty="0" smtClean="0"/>
              <a:t>, </a:t>
            </a:r>
            <a:r>
              <a:rPr dirty="0" err="1" smtClean="0"/>
              <a:t>представленных</a:t>
            </a:r>
            <a:r>
              <a:rPr dirty="0" smtClean="0"/>
              <a:t> </a:t>
            </a:r>
            <a:r>
              <a:rPr dirty="0" err="1"/>
              <a:t>участниками</a:t>
            </a:r>
            <a:r>
              <a:rPr dirty="0"/>
              <a:t> ВЭД, в </a:t>
            </a:r>
            <a:r>
              <a:rPr dirty="0" err="1"/>
              <a:t>целях</a:t>
            </a:r>
            <a:r>
              <a:rPr dirty="0"/>
              <a:t> </a:t>
            </a:r>
            <a:r>
              <a:rPr dirty="0" err="1"/>
              <a:t>выдачи</a:t>
            </a:r>
            <a:r>
              <a:rPr dirty="0"/>
              <a:t> </a:t>
            </a:r>
            <a:r>
              <a:rPr dirty="0" err="1" smtClean="0"/>
              <a:t>лицензи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экспорт</a:t>
            </a:r>
            <a:r>
              <a:rPr dirty="0"/>
              <a:t> </a:t>
            </a:r>
            <a:r>
              <a:rPr dirty="0" err="1"/>
              <a:t>отдельных</a:t>
            </a:r>
            <a:r>
              <a:rPr dirty="0"/>
              <a:t> </a:t>
            </a:r>
            <a:r>
              <a:rPr dirty="0" err="1"/>
              <a:t>товаров</a:t>
            </a:r>
            <a:r>
              <a:rPr dirty="0"/>
              <a:t> </a:t>
            </a:r>
          </a:p>
        </p:txBody>
      </p:sp>
      <p:sp>
        <p:nvSpPr>
          <p:cNvPr id="304" name="Логистическое сопровождение…"/>
          <p:cNvSpPr txBox="1"/>
          <p:nvPr/>
        </p:nvSpPr>
        <p:spPr>
          <a:xfrm>
            <a:off x="1914135" y="8189378"/>
            <a:ext cx="9848208" cy="17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Логистическое</a:t>
            </a:r>
            <a:r>
              <a:rPr dirty="0"/>
              <a:t> сопровождение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Базовые</a:t>
            </a:r>
            <a:r>
              <a:rPr dirty="0"/>
              <a:t> </a:t>
            </a:r>
            <a:r>
              <a:rPr dirty="0" err="1"/>
              <a:t>консультации</a:t>
            </a:r>
            <a:r>
              <a:rPr dirty="0"/>
              <a:t> по </a:t>
            </a:r>
            <a:r>
              <a:rPr dirty="0" err="1"/>
              <a:t>вопросам</a:t>
            </a:r>
            <a:r>
              <a:rPr dirty="0"/>
              <a:t> </a:t>
            </a:r>
            <a:r>
              <a:rPr dirty="0" err="1"/>
              <a:t>выбора</a:t>
            </a:r>
            <a:r>
              <a:rPr dirty="0"/>
              <a:t> </a:t>
            </a:r>
            <a:r>
              <a:rPr dirty="0" err="1" smtClean="0"/>
              <a:t>оптимально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схемы</a:t>
            </a:r>
            <a:r>
              <a:rPr dirty="0"/>
              <a:t> </a:t>
            </a:r>
            <a:r>
              <a:rPr dirty="0" err="1"/>
              <a:t>доставки</a:t>
            </a:r>
            <a:r>
              <a:rPr dirty="0"/>
              <a:t> </a:t>
            </a:r>
            <a:r>
              <a:rPr dirty="0" err="1"/>
              <a:t>товара</a:t>
            </a:r>
            <a:r>
              <a:rPr dirty="0"/>
              <a:t> </a:t>
            </a:r>
            <a:r>
              <a:rPr dirty="0" err="1" smtClean="0"/>
              <a:t>конечному</a:t>
            </a:r>
            <a:r>
              <a:rPr dirty="0" smtClean="0"/>
              <a:t> </a:t>
            </a:r>
            <a:r>
              <a:rPr dirty="0" err="1"/>
              <a:t>потребителю</a:t>
            </a:r>
            <a:r>
              <a:rPr dirty="0"/>
              <a:t>; </a:t>
            </a:r>
            <a:r>
              <a:rPr dirty="0" err="1" smtClean="0"/>
              <a:t>предварительны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расчет</a:t>
            </a:r>
            <a:r>
              <a:rPr dirty="0"/>
              <a:t> </a:t>
            </a:r>
            <a:r>
              <a:rPr dirty="0" err="1"/>
              <a:t>стоимости</a:t>
            </a:r>
            <a:r>
              <a:rPr dirty="0"/>
              <a:t> </a:t>
            </a:r>
            <a:r>
              <a:rPr dirty="0" err="1"/>
              <a:t>доставки</a:t>
            </a:r>
            <a:r>
              <a:rPr dirty="0"/>
              <a:t>; </a:t>
            </a:r>
            <a:r>
              <a:rPr dirty="0" err="1"/>
              <a:t>консультации</a:t>
            </a:r>
            <a:r>
              <a:rPr dirty="0"/>
              <a:t> по </a:t>
            </a:r>
            <a:r>
              <a:rPr dirty="0" err="1"/>
              <a:t>заполнению</a:t>
            </a:r>
            <a:r>
              <a:rPr dirty="0"/>
              <a:t> </a:t>
            </a:r>
            <a:r>
              <a:rPr dirty="0" err="1"/>
              <a:t>товаросопроводительных</a:t>
            </a:r>
            <a:r>
              <a:rPr dirty="0"/>
              <a:t> </a:t>
            </a:r>
            <a:r>
              <a:rPr dirty="0" err="1"/>
              <a:t>документов</a:t>
            </a:r>
            <a:r>
              <a:rPr dirty="0"/>
              <a:t> </a:t>
            </a:r>
          </a:p>
        </p:txBody>
      </p:sp>
      <p:sp>
        <p:nvSpPr>
          <p:cNvPr id="305" name="Правовые вопросы…"/>
          <p:cNvSpPr txBox="1"/>
          <p:nvPr/>
        </p:nvSpPr>
        <p:spPr>
          <a:xfrm>
            <a:off x="1914135" y="10809808"/>
            <a:ext cx="7000336" cy="133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Правовые вопросы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Подготовка экспортного контракта; консультации и методическая помощь по вопросам валютного контроля </a:t>
            </a:r>
          </a:p>
        </p:txBody>
      </p:sp>
      <p:sp>
        <p:nvSpPr>
          <p:cNvPr id="306" name="Налоговое консультирование…"/>
          <p:cNvSpPr txBox="1"/>
          <p:nvPr/>
        </p:nvSpPr>
        <p:spPr>
          <a:xfrm>
            <a:off x="12961296" y="8562820"/>
            <a:ext cx="8405243" cy="96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Налоговое консультирование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Базовое консультирование по вопросам возврата экспортного НДС </a:t>
            </a:r>
          </a:p>
        </p:txBody>
      </p:sp>
      <p:sp>
        <p:nvSpPr>
          <p:cNvPr id="307" name="Таможенное администрирование…"/>
          <p:cNvSpPr txBox="1"/>
          <p:nvPr/>
        </p:nvSpPr>
        <p:spPr>
          <a:xfrm>
            <a:off x="12961296" y="10771537"/>
            <a:ext cx="9425376" cy="1406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Таможенное</a:t>
            </a:r>
            <a:r>
              <a:rPr dirty="0"/>
              <a:t> </a:t>
            </a:r>
            <a:r>
              <a:rPr dirty="0" err="1"/>
              <a:t>администрирование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Базовое</a:t>
            </a:r>
            <a:r>
              <a:rPr dirty="0"/>
              <a:t> </a:t>
            </a:r>
            <a:r>
              <a:rPr dirty="0" err="1"/>
              <a:t>консультирование</a:t>
            </a:r>
            <a:r>
              <a:rPr dirty="0"/>
              <a:t> по </a:t>
            </a:r>
            <a:r>
              <a:rPr dirty="0" err="1"/>
              <a:t>вопросам</a:t>
            </a:r>
            <a:r>
              <a:rPr dirty="0"/>
              <a:t> </a:t>
            </a:r>
            <a:r>
              <a:rPr dirty="0" err="1"/>
              <a:t>таможенного</a:t>
            </a:r>
            <a:r>
              <a:rPr dirty="0"/>
              <a:t> </a:t>
            </a:r>
            <a:r>
              <a:rPr dirty="0" err="1"/>
              <a:t>администрирования</a:t>
            </a:r>
            <a:r>
              <a:rPr dirty="0"/>
              <a:t>; </a:t>
            </a:r>
            <a:r>
              <a:rPr dirty="0" err="1" smtClean="0"/>
              <a:t>примерны</a:t>
            </a:r>
            <a:r>
              <a:rPr lang="ru-RU" dirty="0" smtClean="0"/>
              <a:t>й </a:t>
            </a:r>
            <a:r>
              <a:rPr dirty="0" err="1" smtClean="0"/>
              <a:t>расчет</a:t>
            </a:r>
            <a:r>
              <a:rPr dirty="0" smtClean="0"/>
              <a:t> </a:t>
            </a:r>
            <a:r>
              <a:rPr dirty="0" err="1"/>
              <a:t>таможенных</a:t>
            </a:r>
            <a:r>
              <a:rPr dirty="0"/>
              <a:t> </a:t>
            </a:r>
            <a:r>
              <a:rPr dirty="0" err="1" smtClean="0"/>
              <a:t>платеже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экспорте</a:t>
            </a:r>
            <a:r>
              <a:rPr dirty="0"/>
              <a:t> </a:t>
            </a:r>
            <a:r>
              <a:rPr dirty="0" err="1"/>
              <a:t>товаров</a:t>
            </a:r>
            <a:r>
              <a:rPr dirty="0"/>
              <a:t> </a:t>
            </a:r>
          </a:p>
        </p:txBody>
      </p:sp>
      <p:sp>
        <p:nvSpPr>
          <p:cNvPr id="308" name="Сертификация, патентование, лицензирование"/>
          <p:cNvSpPr txBox="1"/>
          <p:nvPr/>
        </p:nvSpPr>
        <p:spPr>
          <a:xfrm>
            <a:off x="1528948" y="1214667"/>
            <a:ext cx="9304226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Сертификация, патентование, лицензирование </a:t>
            </a:r>
          </a:p>
        </p:txBody>
      </p:sp>
      <p:sp>
        <p:nvSpPr>
          <p:cNvPr id="309" name="Поддержка экспортных поставок"/>
          <p:cNvSpPr txBox="1"/>
          <p:nvPr/>
        </p:nvSpPr>
        <p:spPr>
          <a:xfrm>
            <a:off x="1528948" y="7106272"/>
            <a:ext cx="6744941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Поддержка экспортных поставок </a:t>
            </a:r>
          </a:p>
        </p:txBody>
      </p:sp>
      <p:sp>
        <p:nvSpPr>
          <p:cNvPr id="310" name="13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1</a:t>
            </a:r>
            <a:r>
              <a:rPr lang="ru-RU" dirty="0" smtClean="0"/>
              <a:t>1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Патентование"/>
          <p:cNvSpPr txBox="1"/>
          <p:nvPr/>
        </p:nvSpPr>
        <p:spPr>
          <a:xfrm>
            <a:off x="3288381" y="6779070"/>
            <a:ext cx="2831877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Патентование </a:t>
            </a:r>
          </a:p>
        </p:txBody>
      </p:sp>
      <p:sp>
        <p:nvSpPr>
          <p:cNvPr id="313" name="Сертификация"/>
          <p:cNvSpPr txBox="1"/>
          <p:nvPr/>
        </p:nvSpPr>
        <p:spPr>
          <a:xfrm>
            <a:off x="3288381" y="8454276"/>
            <a:ext cx="2985542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Сертификация </a:t>
            </a:r>
          </a:p>
        </p:txBody>
      </p:sp>
      <p:sp>
        <p:nvSpPr>
          <p:cNvPr id="314" name="Участие в международных конгрессно-выставочных мероприятиях и деловых миссиях"/>
          <p:cNvSpPr txBox="1"/>
          <p:nvPr/>
        </p:nvSpPr>
        <p:spPr>
          <a:xfrm>
            <a:off x="3288381" y="9672283"/>
            <a:ext cx="7925222" cy="151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Участие</a:t>
            </a:r>
            <a:r>
              <a:rPr dirty="0"/>
              <a:t> в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конгрессно-выставочных</a:t>
            </a:r>
            <a:r>
              <a:rPr dirty="0"/>
              <a:t> </a:t>
            </a:r>
            <a:r>
              <a:rPr dirty="0" err="1"/>
              <a:t>мероприятиях</a:t>
            </a:r>
            <a:r>
              <a:rPr dirty="0"/>
              <a:t> и </a:t>
            </a:r>
            <a:r>
              <a:rPr dirty="0" err="1"/>
              <a:t>деловых</a:t>
            </a:r>
            <a:r>
              <a:rPr dirty="0"/>
              <a:t> </a:t>
            </a:r>
            <a:r>
              <a:rPr dirty="0" err="1"/>
              <a:t>миссиях</a:t>
            </a:r>
            <a:r>
              <a:rPr dirty="0"/>
              <a:t> </a:t>
            </a:r>
          </a:p>
        </p:txBody>
      </p:sp>
      <p:sp>
        <p:nvSpPr>
          <p:cNvPr id="315" name="Транспортировка продукции"/>
          <p:cNvSpPr txBox="1"/>
          <p:nvPr/>
        </p:nvSpPr>
        <p:spPr>
          <a:xfrm>
            <a:off x="3288381" y="11804689"/>
            <a:ext cx="5455717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Транспортировка продукции </a:t>
            </a:r>
          </a:p>
        </p:txBody>
      </p:sp>
      <p:sp>
        <p:nvSpPr>
          <p:cNvPr id="316" name="Участие в дегустационно- демонстрационных мероприятиях"/>
          <p:cNvSpPr txBox="1"/>
          <p:nvPr/>
        </p:nvSpPr>
        <p:spPr>
          <a:xfrm>
            <a:off x="14056647" y="6550470"/>
            <a:ext cx="665816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Участие в дегустационно- демонстрационных мероприятиях </a:t>
            </a:r>
          </a:p>
        </p:txBody>
      </p:sp>
      <p:sp>
        <p:nvSpPr>
          <p:cNvPr id="317" name="Размещение продукции в дегустационно- демонстрационных павильонах за рубежом"/>
          <p:cNvSpPr txBox="1"/>
          <p:nvPr/>
        </p:nvSpPr>
        <p:spPr>
          <a:xfrm>
            <a:off x="14056647" y="7997076"/>
            <a:ext cx="6658167" cy="151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Размещение</a:t>
            </a:r>
            <a:r>
              <a:rPr dirty="0"/>
              <a:t> </a:t>
            </a:r>
            <a:r>
              <a:rPr dirty="0" err="1"/>
              <a:t>продукции</a:t>
            </a:r>
            <a:r>
              <a:rPr dirty="0"/>
              <a:t> в </a:t>
            </a:r>
            <a:r>
              <a:rPr dirty="0" err="1"/>
              <a:t>дегустационно</a:t>
            </a:r>
            <a:r>
              <a:rPr dirty="0"/>
              <a:t>- </a:t>
            </a:r>
            <a:r>
              <a:rPr dirty="0" err="1"/>
              <a:t>демонстрационных</a:t>
            </a:r>
            <a:r>
              <a:rPr dirty="0"/>
              <a:t> </a:t>
            </a:r>
            <a:r>
              <a:rPr dirty="0" err="1"/>
              <a:t>павильонах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рубежом</a:t>
            </a:r>
            <a:r>
              <a:rPr dirty="0"/>
              <a:t> </a:t>
            </a:r>
          </a:p>
        </p:txBody>
      </p:sp>
      <p:sp>
        <p:nvSpPr>
          <p:cNvPr id="318" name="Кредитование"/>
          <p:cNvSpPr txBox="1"/>
          <p:nvPr/>
        </p:nvSpPr>
        <p:spPr>
          <a:xfrm>
            <a:off x="14056647" y="10129483"/>
            <a:ext cx="2861643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Кредитование </a:t>
            </a:r>
          </a:p>
        </p:txBody>
      </p:sp>
      <p:sp>
        <p:nvSpPr>
          <p:cNvPr id="319" name="*Подробнее о программах можно узнать у менеджеров РЭЦ"/>
          <p:cNvSpPr txBox="1"/>
          <p:nvPr/>
        </p:nvSpPr>
        <p:spPr>
          <a:xfrm>
            <a:off x="13201541" y="12490306"/>
            <a:ext cx="7386142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5700"/>
              </a:lnSpc>
              <a:spcBef>
                <a:spcPts val="1200"/>
              </a:spcBef>
              <a:defRPr sz="2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*Подробнее о программах можно узнать у менеджеров РЭЦ</a:t>
            </a:r>
          </a:p>
        </p:txBody>
      </p:sp>
      <p:sp>
        <p:nvSpPr>
          <p:cNvPr id="320" name="Rectangle"/>
          <p:cNvSpPr/>
          <p:nvPr/>
        </p:nvSpPr>
        <p:spPr>
          <a:xfrm>
            <a:off x="1528948" y="3662743"/>
            <a:ext cx="318573" cy="2096326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1" name="РЭЦ наделен функцией агента Правительства Российской Федерации по реализации специальных программ* поддержки экспортеров по следующим вопросам:"/>
          <p:cNvSpPr txBox="1"/>
          <p:nvPr/>
        </p:nvSpPr>
        <p:spPr>
          <a:xfrm>
            <a:off x="2135768" y="3807775"/>
            <a:ext cx="12586810" cy="18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РЭЦ </a:t>
            </a:r>
            <a:r>
              <a:rPr dirty="0" err="1"/>
              <a:t>наделен</a:t>
            </a:r>
            <a:r>
              <a:rPr dirty="0"/>
              <a:t> </a:t>
            </a:r>
            <a:r>
              <a:rPr dirty="0" err="1" smtClean="0"/>
              <a:t>функцие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агента</a:t>
            </a:r>
            <a:r>
              <a:rPr dirty="0"/>
              <a:t> </a:t>
            </a:r>
            <a:r>
              <a:rPr dirty="0" err="1"/>
              <a:t>Правительства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Федерации</a:t>
            </a:r>
            <a:r>
              <a:rPr dirty="0"/>
              <a:t> по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b="1" dirty="0" err="1"/>
              <a:t>специальных</a:t>
            </a:r>
            <a:r>
              <a:rPr b="1" dirty="0"/>
              <a:t> </a:t>
            </a:r>
            <a:r>
              <a:rPr b="1" dirty="0" err="1"/>
              <a:t>программ</a:t>
            </a:r>
            <a:r>
              <a:rPr dirty="0"/>
              <a:t>* поддержки </a:t>
            </a:r>
            <a:r>
              <a:rPr dirty="0" err="1"/>
              <a:t>экспортеров</a:t>
            </a:r>
            <a:r>
              <a:rPr dirty="0"/>
              <a:t> по </a:t>
            </a:r>
            <a:r>
              <a:rPr dirty="0" err="1"/>
              <a:t>следующим</a:t>
            </a:r>
            <a:r>
              <a:rPr dirty="0"/>
              <a:t> </a:t>
            </a:r>
            <a:r>
              <a:rPr dirty="0" err="1"/>
              <a:t>вопросам</a:t>
            </a:r>
            <a:r>
              <a:rPr dirty="0"/>
              <a:t>:</a:t>
            </a:r>
          </a:p>
        </p:txBody>
      </p:sp>
      <p:sp>
        <p:nvSpPr>
          <p:cNvPr id="322" name="СПЕЦИАЛЬНЫЕ ПРОГРАММЫ…"/>
          <p:cNvSpPr txBox="1"/>
          <p:nvPr/>
        </p:nvSpPr>
        <p:spPr>
          <a:xfrm>
            <a:off x="1528948" y="976312"/>
            <a:ext cx="11572181" cy="1941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СПЕЦИАЛЬНЫЕ ПРОГРАММЫ</a:t>
            </a:r>
          </a:p>
          <a:p>
            <a: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ПОДДЕРЖКИ ЭКСПОРТА 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799" y="6504305"/>
            <a:ext cx="1149608" cy="114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799" y="8179511"/>
            <a:ext cx="1149608" cy="1149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799" y="9854717"/>
            <a:ext cx="1149608" cy="1149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7799" y="11529923"/>
            <a:ext cx="1149608" cy="114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270371" y="6504305"/>
            <a:ext cx="1149608" cy="114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56944" y="8166084"/>
            <a:ext cx="1176462" cy="1176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56944" y="9841290"/>
            <a:ext cx="1176462" cy="1176462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14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1</a:t>
            </a:r>
            <a:r>
              <a:rPr lang="ru-RU" dirty="0" smtClean="0"/>
              <a:t>2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479480" y="13078786"/>
            <a:ext cx="588217" cy="623482"/>
          </a:xfrm>
        </p:spPr>
        <p:txBody>
          <a:bodyPr/>
          <a:lstStyle/>
          <a:p>
            <a:fld id="{86CB4B4D-7CA3-9044-876B-883B54F8677D}" type="slidenum">
              <a:rPr lang="ru-RU" sz="30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13</a:t>
            </a:fld>
            <a:endParaRPr lang="ru-RU" sz="3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3217" y="1827866"/>
            <a:ext cx="6904388" cy="2554539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0" dirty="0">
                <a:solidFill>
                  <a:srgbClr val="3777BC"/>
                </a:solidFill>
                <a:latin typeface="Bebas Neue Bold" panose="020B0606020202050201" pitchFamily="34" charset="-52"/>
                <a:ea typeface="Segoe UI" panose="020B0502040204020203" pitchFamily="34" charset="0"/>
                <a:cs typeface="Helvetica" panose="020B0604020202020204" pitchFamily="34" charset="0"/>
                <a:sym typeface="Helvetica Light"/>
              </a:rPr>
              <a:t>Выставочные мероприятия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19109"/>
            <a:ext cx="11891329" cy="4985974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5527" defTabSz="1231849">
              <a:defRPr/>
            </a:pPr>
            <a:r>
              <a:rPr lang="ru-RU" sz="4400" b="0" dirty="0">
                <a:solidFill>
                  <a:srgbClr val="000000"/>
                </a:solidFill>
                <a:cs typeface="Helvetica" pitchFamily="34" charset="0"/>
                <a:sym typeface="Helvetica Light"/>
              </a:rPr>
              <a:t>Перечень поддерживаемых </a:t>
            </a:r>
            <a:r>
              <a:rPr lang="ru-RU" sz="4400" b="0" dirty="0" smtClean="0">
                <a:solidFill>
                  <a:srgbClr val="000000"/>
                </a:solidFill>
                <a:cs typeface="Helvetica" pitchFamily="34" charset="0"/>
                <a:sym typeface="Helvetica Light"/>
              </a:rPr>
              <a:t>мероприятий</a:t>
            </a:r>
          </a:p>
          <a:p>
            <a:pPr marL="92075" defTabSz="461955">
              <a:defRPr/>
            </a:pPr>
            <a:r>
              <a:rPr lang="en-US" sz="4400" dirty="0">
                <a:solidFill>
                  <a:srgbClr val="0070C0"/>
                </a:solidFill>
                <a:sym typeface="Helvetica Light"/>
                <a:hlinkClick r:id="rId2"/>
              </a:rPr>
              <a:t>www.exportcenter.ru/events/</a:t>
            </a:r>
            <a:endParaRPr lang="ru-RU" sz="4400" dirty="0">
              <a:solidFill>
                <a:srgbClr val="0070C0"/>
              </a:solidFill>
              <a:sym typeface="Helvetica Light"/>
            </a:endParaRPr>
          </a:p>
          <a:p>
            <a:pPr marL="245527" defTabSz="1231849">
              <a:defRPr/>
            </a:pPr>
            <a:endParaRPr lang="ru-RU" sz="4400" dirty="0" smtClean="0">
              <a:solidFill>
                <a:srgbClr val="0070C0"/>
              </a:solidFill>
              <a:latin typeface="Bebas Neue Regular" pitchFamily="2" charset="-52"/>
              <a:cs typeface="Helvetica" pitchFamily="34" charset="0"/>
              <a:sym typeface="Helvetica Light"/>
            </a:endParaRPr>
          </a:p>
          <a:p>
            <a:pPr marL="245527" defTabSz="1231849">
              <a:defRPr/>
            </a:pPr>
            <a:endParaRPr lang="ru-RU" sz="4400" dirty="0">
              <a:solidFill>
                <a:srgbClr val="0070C0"/>
              </a:solidFill>
              <a:latin typeface="Bebas Neue Regular" pitchFamily="2" charset="-52"/>
              <a:cs typeface="Helvetica" pitchFamily="34" charset="0"/>
              <a:sym typeface="Helvetica Light"/>
            </a:endParaRPr>
          </a:p>
          <a:p>
            <a:pPr marL="245527" defTabSz="1231849">
              <a:defRPr/>
            </a:pPr>
            <a:r>
              <a:rPr lang="ru-RU" sz="4400" b="0" dirty="0" err="1">
                <a:solidFill>
                  <a:srgbClr val="000000"/>
                </a:solidFill>
                <a:cs typeface="Helvetica" pitchFamily="34" charset="0"/>
                <a:sym typeface="Helvetica Light"/>
              </a:rPr>
              <a:t>Софинансирование</a:t>
            </a:r>
            <a:r>
              <a:rPr lang="ru-RU" sz="4400" b="0" dirty="0">
                <a:solidFill>
                  <a:srgbClr val="000000"/>
                </a:solidFill>
                <a:cs typeface="Helvetica" pitchFamily="34" charset="0"/>
                <a:sym typeface="Helvetica Light"/>
              </a:rPr>
              <a:t> в форме авансирования затрат оператора</a:t>
            </a:r>
          </a:p>
          <a:p>
            <a:pPr marL="245527" defTabSz="1231849">
              <a:defRPr/>
            </a:pPr>
            <a:r>
              <a:rPr lang="ru-RU" sz="4400" b="0" dirty="0">
                <a:solidFill>
                  <a:srgbClr val="000000"/>
                </a:solidFill>
                <a:latin typeface="Bebas Neue Regular" pitchFamily="2" charset="-52"/>
                <a:cs typeface="Helvetica" pitchFamily="34" charset="0"/>
                <a:sym typeface="Helvetica Light"/>
              </a:rPr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8110" y="4295386"/>
            <a:ext cx="12938235" cy="9225596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5527" defTabSz="1231849"/>
            <a:r>
              <a:rPr lang="ru-RU" sz="4300" dirty="0">
                <a:solidFill>
                  <a:srgbClr val="002060"/>
                </a:solidFill>
                <a:latin typeface="+mj-lt"/>
                <a:cs typeface="Helvetica" pitchFamily="34" charset="0"/>
                <a:sym typeface="Helvetica Light"/>
              </a:rPr>
              <a:t>До 80 % </a:t>
            </a:r>
            <a:r>
              <a:rPr lang="ru-RU" sz="4300" b="0" dirty="0">
                <a:solidFill>
                  <a:srgbClr val="002060"/>
                </a:solidFill>
                <a:latin typeface="+mj-lt"/>
                <a:cs typeface="Helvetica" pitchFamily="34" charset="0"/>
                <a:sym typeface="Helvetica Light"/>
              </a:rPr>
              <a:t>затрат на проведение </a:t>
            </a:r>
            <a:r>
              <a:rPr lang="ru-RU" sz="4300" b="0" dirty="0" smtClean="0">
                <a:solidFill>
                  <a:srgbClr val="002060"/>
                </a:solidFill>
                <a:latin typeface="+mj-lt"/>
                <a:cs typeface="Helvetica" pitchFamily="34" charset="0"/>
                <a:sym typeface="Helvetica Light"/>
              </a:rPr>
              <a:t>выставок для МСП, для крупных предприятий-до 50%,</a:t>
            </a:r>
          </a:p>
          <a:p>
            <a:pPr marL="245527" defTabSz="1231849"/>
            <a:r>
              <a:rPr lang="ru-RU" sz="4300" b="0" dirty="0" smtClean="0">
                <a:solidFill>
                  <a:srgbClr val="002060"/>
                </a:solidFill>
                <a:latin typeface="+mj-lt"/>
                <a:cs typeface="Helvetica" pitchFamily="34" charset="0"/>
                <a:sym typeface="Helvetica Light"/>
              </a:rPr>
              <a:t> </a:t>
            </a:r>
            <a:r>
              <a:rPr lang="ru-RU" sz="4300" dirty="0">
                <a:solidFill>
                  <a:srgbClr val="002060"/>
                </a:solidFill>
                <a:latin typeface="+mj-lt"/>
                <a:cs typeface="Helvetica" pitchFamily="34" charset="0"/>
                <a:sym typeface="Helvetica Light"/>
              </a:rPr>
              <a:t>до 100% </a:t>
            </a:r>
            <a:r>
              <a:rPr lang="ru-RU" sz="4300" b="0" dirty="0">
                <a:solidFill>
                  <a:srgbClr val="002060"/>
                </a:solidFill>
                <a:latin typeface="+mj-lt"/>
                <a:cs typeface="Helvetica" pitchFamily="34" charset="0"/>
                <a:sym typeface="Helvetica Light"/>
              </a:rPr>
              <a:t>- на деловые миссии </a:t>
            </a:r>
          </a:p>
          <a:p>
            <a:pPr marL="245527" defTabSz="1231849"/>
            <a:endParaRPr lang="ru-RU" sz="4400" dirty="0" smtClean="0">
              <a:solidFill>
                <a:srgbClr val="53585F"/>
              </a:solidFill>
              <a:sym typeface="Helvetica Light"/>
            </a:endParaRPr>
          </a:p>
          <a:p>
            <a:pPr marL="245527" defTabSz="1231849"/>
            <a:endParaRPr lang="ru-RU" sz="4400" dirty="0" smtClean="0">
              <a:solidFill>
                <a:srgbClr val="53585F"/>
              </a:solidFill>
              <a:sym typeface="Helvetica Light"/>
            </a:endParaRPr>
          </a:p>
          <a:p>
            <a:pPr marL="245527" defTabSz="1231849"/>
            <a:r>
              <a:rPr lang="ru-RU" sz="4400" dirty="0" smtClean="0">
                <a:solidFill>
                  <a:srgbClr val="53585F"/>
                </a:solidFill>
                <a:sym typeface="Helvetica Light"/>
              </a:rPr>
              <a:t>Затраты</a:t>
            </a:r>
            <a:r>
              <a:rPr lang="ru-RU" sz="4400" dirty="0">
                <a:solidFill>
                  <a:srgbClr val="53585F"/>
                </a:solidFill>
                <a:sym typeface="Helvetica Light"/>
              </a:rPr>
              <a:t>, подлежащие финансированию</a:t>
            </a:r>
            <a:r>
              <a:rPr lang="ru-RU" sz="4400" dirty="0" smtClean="0">
                <a:solidFill>
                  <a:srgbClr val="53585F"/>
                </a:solidFill>
                <a:sym typeface="Helvetica Light"/>
              </a:rPr>
              <a:t>:</a:t>
            </a:r>
          </a:p>
          <a:p>
            <a:pPr marL="817027" indent="-571500" algn="just" defTabSz="123184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300" b="0" dirty="0">
                <a:solidFill>
                  <a:srgbClr val="002060"/>
                </a:solidFill>
                <a:latin typeface="Bebas Neue Regular" pitchFamily="2" charset="-52"/>
                <a:cs typeface="Helvetica" pitchFamily="34" charset="0"/>
                <a:sym typeface="Helvetica Light"/>
              </a:rPr>
              <a:t>	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аренда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выставочных площадей</a:t>
            </a:r>
          </a:p>
          <a:p>
            <a:pPr marL="817027" indent="-571500" algn="just" defTabSz="123184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	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застройка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стендов</a:t>
            </a:r>
          </a:p>
          <a:p>
            <a:pPr marL="817027" indent="-571500" algn="just" defTabSz="123184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	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организация доставки образцов</a:t>
            </a:r>
            <a:endParaRPr lang="ru-RU" sz="4300" b="0" dirty="0">
              <a:solidFill>
                <a:srgbClr val="002060"/>
              </a:solidFill>
              <a:cs typeface="Helvetica" pitchFamily="34" charset="0"/>
              <a:sym typeface="Helvetica Light"/>
            </a:endParaRPr>
          </a:p>
          <a:p>
            <a:pPr marL="817027" indent="-571500" algn="just" defTabSz="123184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	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подготовка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материалов</a:t>
            </a:r>
          </a:p>
          <a:p>
            <a:pPr marL="817027" indent="-571500" algn="just" defTabSz="123184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	привлечение переводчиков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346840" y="4684773"/>
            <a:ext cx="8227083" cy="861768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0" dirty="0" smtClean="0">
                <a:solidFill>
                  <a:srgbClr val="C00000"/>
                </a:solidFill>
                <a:cs typeface="Helvetica" panose="020B0604020202020204" pitchFamily="34" charset="0"/>
                <a:sym typeface="Helvetica Light"/>
              </a:rPr>
              <a:t>Любая продукция</a:t>
            </a:r>
            <a:endParaRPr lang="ru-RU" sz="4000" b="0" dirty="0">
              <a:solidFill>
                <a:srgbClr val="C00000"/>
              </a:solidFill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840" y="12402728"/>
            <a:ext cx="1094127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>
              <a:lnSpc>
                <a:spcPts val="6400"/>
              </a:lnSpc>
              <a:buClr>
                <a:srgbClr val="FF0000"/>
              </a:buClr>
            </a:pPr>
            <a:r>
              <a:rPr lang="ru-RU" dirty="0">
                <a:solidFill>
                  <a:srgbClr val="FF0000"/>
                </a:solidFill>
                <a:latin typeface="Helvetica Light"/>
                <a:sym typeface="Helvetica Light"/>
              </a:rPr>
              <a:t>Постановление Правительства от 24.04.2017 №488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32256" y="1827866"/>
            <a:ext cx="14094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/>
            <a:r>
              <a:rPr lang="ru-RU" sz="4200" b="0" dirty="0">
                <a:solidFill>
                  <a:srgbClr val="53585F"/>
                </a:solidFill>
                <a:latin typeface="Helvetica Light"/>
                <a:sym typeface="Helvetica Light"/>
              </a:rPr>
              <a:t>Обеспечение участия в международных </a:t>
            </a:r>
            <a:r>
              <a:rPr lang="ru-RU" sz="4200" b="0" dirty="0" err="1">
                <a:solidFill>
                  <a:srgbClr val="53585F"/>
                </a:solidFill>
                <a:latin typeface="Helvetica Light"/>
                <a:sym typeface="Helvetica Light"/>
              </a:rPr>
              <a:t>конгрессно</a:t>
            </a:r>
            <a:r>
              <a:rPr lang="ru-RU" sz="4200" b="0" dirty="0">
                <a:solidFill>
                  <a:srgbClr val="53585F"/>
                </a:solidFill>
                <a:latin typeface="Helvetica Light"/>
                <a:sym typeface="Helvetica Light"/>
              </a:rPr>
              <a:t>-выставочных мероприятиях и деловых миссиях </a:t>
            </a:r>
          </a:p>
        </p:txBody>
      </p:sp>
    </p:spTree>
    <p:extLst>
      <p:ext uri="{BB962C8B-B14F-4D97-AF65-F5344CB8AC3E}">
        <p14:creationId xmlns:p14="http://schemas.microsoft.com/office/powerpoint/2010/main" val="1801490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41459" y="13078786"/>
            <a:ext cx="588216" cy="623482"/>
          </a:xfrm>
        </p:spPr>
        <p:txBody>
          <a:bodyPr/>
          <a:lstStyle/>
          <a:p>
            <a:fld id="{86CB4B4D-7CA3-9044-876B-883B54F8677D}" type="slidenum">
              <a:rPr lang="ru-RU" sz="30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14</a:t>
            </a:fld>
            <a:endParaRPr lang="ru-RU" sz="3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0415" y="2313056"/>
            <a:ext cx="12646019" cy="1400377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defTabSz="2438339"/>
            <a:r>
              <a:rPr lang="ru-RU" sz="7500" kern="1200" dirty="0" smtClean="0">
                <a:solidFill>
                  <a:srgbClr val="3777BC"/>
                </a:solidFill>
                <a:latin typeface="Bebas Neue Bold" panose="020B0606020202050201" pitchFamily="34" charset="-52"/>
                <a:ea typeface="Segoe UI" panose="020B0502040204020203" pitchFamily="34" charset="0"/>
                <a:cs typeface="Helvetica" panose="020B0604020202020204" pitchFamily="34" charset="0"/>
                <a:sym typeface="Helvetica Light"/>
              </a:rPr>
              <a:t>Продвижение продукции АПК</a:t>
            </a:r>
            <a:endParaRPr lang="ru-RU" sz="7500" kern="1200" dirty="0">
              <a:solidFill>
                <a:srgbClr val="3777BC"/>
              </a:solidFill>
              <a:latin typeface="Bebas Neue Bold" panose="020B0606020202050201" pitchFamily="34" charset="-52"/>
              <a:ea typeface="Segoe UI" panose="020B0502040204020203" pitchFamily="34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098" y="5057225"/>
            <a:ext cx="12088506" cy="7017300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algn="l" defTabSz="825500"/>
            <a:r>
              <a:rPr lang="ru-RU" sz="4000" dirty="0" smtClean="0">
                <a:solidFill>
                  <a:prstClr val="black"/>
                </a:solidFill>
                <a:latin typeface="Arial Black" panose="020B0A04020102020204" pitchFamily="34" charset="0"/>
                <a:cs typeface="Helvetica" pitchFamily="34" charset="0"/>
                <a:sym typeface="Helvetica Light"/>
              </a:rPr>
              <a:t>     Павильоны</a:t>
            </a:r>
            <a:r>
              <a:rPr lang="ru-RU" sz="4000" dirty="0">
                <a:solidFill>
                  <a:prstClr val="black"/>
                </a:solidFill>
                <a:latin typeface="Bebas Neue Regular" pitchFamily="2" charset="-52"/>
                <a:cs typeface="Helvetica" pitchFamily="34" charset="0"/>
                <a:sym typeface="Helvetica Light"/>
              </a:rPr>
              <a:t>:</a:t>
            </a:r>
          </a:p>
          <a:p>
            <a:pPr algn="l" defTabSz="825500"/>
            <a:endParaRPr lang="ru-RU" sz="4000" dirty="0">
              <a:solidFill>
                <a:srgbClr val="53585F"/>
              </a:solidFill>
              <a:latin typeface="Helvetica Light"/>
              <a:sym typeface="Helvetica Light"/>
            </a:endParaRPr>
          </a:p>
          <a:p>
            <a:pPr algn="l" defTabSz="825500"/>
            <a:r>
              <a:rPr lang="ru-RU" sz="4000" dirty="0">
                <a:solidFill>
                  <a:srgbClr val="0365C0">
                    <a:lumMod val="50000"/>
                  </a:srgbClr>
                </a:solidFill>
                <a:latin typeface="Helvetica Light"/>
                <a:sym typeface="Helvetica Light"/>
              </a:rPr>
              <a:t>Китайская Народная Республика, Шанхай</a:t>
            </a:r>
            <a:r>
              <a:rPr lang="ru-RU" sz="4000" dirty="0">
                <a:solidFill>
                  <a:srgbClr val="53585F"/>
                </a:solidFill>
                <a:latin typeface="Helvetica Light"/>
                <a:sym typeface="Helvetica Light"/>
              </a:rPr>
              <a:t/>
            </a:r>
            <a:br>
              <a:rPr lang="ru-RU" sz="4000" dirty="0">
                <a:solidFill>
                  <a:srgbClr val="53585F"/>
                </a:solidFill>
                <a:latin typeface="Helvetica Light"/>
                <a:sym typeface="Helvetica Light"/>
              </a:rPr>
            </a:br>
            <a:r>
              <a:rPr lang="ru-RU" sz="4000" b="0" dirty="0">
                <a:solidFill>
                  <a:srgbClr val="53585F"/>
                </a:solidFill>
                <a:latin typeface="Helvetica Light"/>
                <a:sym typeface="Helvetica Light"/>
              </a:rPr>
              <a:t>1.10.2017–30.09.2018</a:t>
            </a:r>
            <a:br>
              <a:rPr lang="ru-RU" sz="4000" b="0" dirty="0">
                <a:solidFill>
                  <a:srgbClr val="53585F"/>
                </a:solidFill>
                <a:latin typeface="Helvetica Light"/>
                <a:sym typeface="Helvetica Light"/>
              </a:rPr>
            </a:br>
            <a:endParaRPr lang="ru-RU" sz="4000" b="0" dirty="0">
              <a:solidFill>
                <a:srgbClr val="53585F"/>
              </a:solidFill>
              <a:latin typeface="Helvetica Light"/>
              <a:sym typeface="Helvetica Light"/>
            </a:endParaRPr>
          </a:p>
          <a:p>
            <a:pPr algn="l" defTabSz="825500"/>
            <a:r>
              <a:rPr lang="ru-RU" sz="4000" dirty="0">
                <a:solidFill>
                  <a:srgbClr val="0365C0">
                    <a:lumMod val="50000"/>
                  </a:srgbClr>
                </a:solidFill>
                <a:latin typeface="Helvetica Light"/>
                <a:sym typeface="Helvetica Light"/>
              </a:rPr>
              <a:t>Объединенные Арабские Эмираты, Дубай</a:t>
            </a:r>
            <a:r>
              <a:rPr lang="ru-RU" sz="4000" b="0" dirty="0">
                <a:solidFill>
                  <a:srgbClr val="53585F"/>
                </a:solidFill>
                <a:latin typeface="Helvetica Light"/>
                <a:sym typeface="Helvetica Light"/>
              </a:rPr>
              <a:t/>
            </a:r>
            <a:br>
              <a:rPr lang="ru-RU" sz="4000" b="0" dirty="0">
                <a:solidFill>
                  <a:srgbClr val="53585F"/>
                </a:solidFill>
                <a:latin typeface="Helvetica Light"/>
                <a:sym typeface="Helvetica Light"/>
              </a:rPr>
            </a:br>
            <a:r>
              <a:rPr lang="ru-RU" sz="4000" b="0" dirty="0">
                <a:solidFill>
                  <a:srgbClr val="53585F"/>
                </a:solidFill>
                <a:latin typeface="Helvetica Light"/>
                <a:sym typeface="Helvetica Light"/>
              </a:rPr>
              <a:t>1.11.2017–31.10.2018</a:t>
            </a:r>
            <a:br>
              <a:rPr lang="ru-RU" sz="4000" b="0" dirty="0">
                <a:solidFill>
                  <a:srgbClr val="53585F"/>
                </a:solidFill>
                <a:latin typeface="Helvetica Light"/>
                <a:sym typeface="Helvetica Light"/>
              </a:rPr>
            </a:br>
            <a:endParaRPr lang="ru-RU" sz="4000" b="0" dirty="0">
              <a:solidFill>
                <a:srgbClr val="53585F"/>
              </a:solidFill>
              <a:latin typeface="Helvetica Light"/>
              <a:sym typeface="Helvetica Light"/>
            </a:endParaRPr>
          </a:p>
          <a:p>
            <a:pPr algn="l" defTabSz="825500"/>
            <a:r>
              <a:rPr lang="ru-RU" sz="4000" dirty="0">
                <a:solidFill>
                  <a:srgbClr val="0365C0">
                    <a:lumMod val="50000"/>
                  </a:srgbClr>
                </a:solidFill>
                <a:latin typeface="Helvetica Light"/>
                <a:sym typeface="Helvetica Light"/>
              </a:rPr>
              <a:t>Социалистическая Республика Вьетнам, Хошимин</a:t>
            </a:r>
            <a:r>
              <a:rPr lang="ru-RU" sz="4000" b="0" dirty="0">
                <a:solidFill>
                  <a:srgbClr val="0365C0">
                    <a:lumMod val="50000"/>
                  </a:srgbClr>
                </a:solidFill>
                <a:latin typeface="Helvetica Light"/>
                <a:sym typeface="Helvetica Light"/>
              </a:rPr>
              <a:t/>
            </a:r>
            <a:br>
              <a:rPr lang="ru-RU" sz="4000" b="0" dirty="0">
                <a:solidFill>
                  <a:srgbClr val="0365C0">
                    <a:lumMod val="50000"/>
                  </a:srgbClr>
                </a:solidFill>
                <a:latin typeface="Helvetica Light"/>
                <a:sym typeface="Helvetica Light"/>
              </a:rPr>
            </a:br>
            <a:r>
              <a:rPr lang="ru-RU" sz="4000" b="0" dirty="0">
                <a:solidFill>
                  <a:srgbClr val="53585F"/>
                </a:solidFill>
                <a:latin typeface="Helvetica Light"/>
                <a:sym typeface="Helvetica Light"/>
              </a:rPr>
              <a:t>1.11.2017–31.10.2018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592" y="12293093"/>
            <a:ext cx="13224408" cy="1066953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defTabSz="2438339">
              <a:lnSpc>
                <a:spcPts val="6400"/>
              </a:lnSpc>
              <a:buClr>
                <a:srgbClr val="FF0000"/>
              </a:buClr>
            </a:pPr>
            <a:r>
              <a:rPr lang="ru-RU" dirty="0">
                <a:solidFill>
                  <a:srgbClr val="FF0000"/>
                </a:solidFill>
                <a:latin typeface="Helvetica Light"/>
                <a:sym typeface="Helvetica Light"/>
              </a:rPr>
              <a:t>Постановление Правительства РФ от 29 июня 2017 г. №776</a:t>
            </a:r>
            <a:r>
              <a:rPr lang="ru-RU" sz="3700" b="0" dirty="0">
                <a:solidFill>
                  <a:prstClr val="black"/>
                </a:solidFill>
                <a:latin typeface="Bebas Neue Regular" pitchFamily="2" charset="-52"/>
                <a:cs typeface="Helvetica" pitchFamily="34" charset="0"/>
                <a:sym typeface="Helvetica Light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28634" y="2406243"/>
            <a:ext cx="12055367" cy="10489019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400"/>
              </a:lnSpc>
              <a:buClr>
                <a:srgbClr val="FF0000"/>
              </a:buClr>
            </a:pPr>
            <a:r>
              <a:rPr lang="ru-RU" sz="430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         до </a:t>
            </a:r>
            <a:r>
              <a:rPr lang="ru-RU" sz="430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100 % затрат на </a:t>
            </a:r>
            <a:endParaRPr lang="ru-RU" sz="4300" dirty="0" smtClean="0">
              <a:solidFill>
                <a:srgbClr val="002060"/>
              </a:solidFill>
              <a:cs typeface="Helvetica" pitchFamily="34" charset="0"/>
              <a:sym typeface="Helvetica Light"/>
            </a:endParaRPr>
          </a:p>
          <a:p>
            <a:pPr marL="571500" indent="-571500">
              <a:lnSpc>
                <a:spcPts val="6400"/>
              </a:lnSpc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</a:pP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создание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, 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управление и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содержание ДДП</a:t>
            </a:r>
          </a:p>
          <a:p>
            <a:pPr marL="571500" indent="-571500">
              <a:lnSpc>
                <a:spcPts val="6400"/>
              </a:lnSpc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</a:pP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аренду</a:t>
            </a:r>
            <a:r>
              <a:rPr lang="en-US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/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приобретение/ монтаж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оборудования,</a:t>
            </a:r>
            <a:r>
              <a:rPr lang="en-US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 </a:t>
            </a:r>
            <a:endParaRPr lang="ru-RU" sz="4300" b="0" dirty="0" smtClean="0">
              <a:solidFill>
                <a:srgbClr val="002060"/>
              </a:solidFill>
              <a:cs typeface="Helvetica" pitchFamily="34" charset="0"/>
              <a:sym typeface="Helvetica Light"/>
            </a:endParaRPr>
          </a:p>
          <a:p>
            <a:pPr marL="571500" indent="-571500">
              <a:lnSpc>
                <a:spcPts val="6400"/>
              </a:lnSpc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</a:pP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содержание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павильонов, стендов, дегустационных площадок </a:t>
            </a:r>
          </a:p>
          <a:p>
            <a:pPr marL="571500" indent="-571500" fontAlgn="base">
              <a:lnSpc>
                <a:spcPts val="64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</a:pP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информационное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сопровождение, реклама</a:t>
            </a:r>
          </a:p>
          <a:p>
            <a:pPr marL="571500" indent="-571500" fontAlgn="base">
              <a:lnSpc>
                <a:spcPts val="64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</a:pP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р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асходы </a:t>
            </a:r>
            <a:r>
              <a:rPr lang="ru-RU" sz="4300" b="0" dirty="0">
                <a:solidFill>
                  <a:srgbClr val="002060"/>
                </a:solidFill>
                <a:cs typeface="Helvetica" pitchFamily="34" charset="0"/>
                <a:sym typeface="Helvetica Light"/>
              </a:rPr>
              <a:t>поваров, иностранных </a:t>
            </a:r>
            <a:r>
              <a:rPr lang="ru-RU" sz="4300" b="0" dirty="0" smtClean="0">
                <a:solidFill>
                  <a:srgbClr val="002060"/>
                </a:solidFill>
                <a:cs typeface="Helvetica" pitchFamily="34" charset="0"/>
                <a:sym typeface="Helvetica Light"/>
              </a:rPr>
              <a:t>участников</a:t>
            </a:r>
          </a:p>
          <a:p>
            <a:pPr fontAlgn="base">
              <a:lnSpc>
                <a:spcPts val="64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</a:pPr>
            <a:endParaRPr lang="ru-RU" sz="4300" b="0" dirty="0">
              <a:solidFill>
                <a:srgbClr val="002060"/>
              </a:solidFill>
              <a:cs typeface="Helvetica" pitchFamily="34" charset="0"/>
              <a:sym typeface="Helvetica Light"/>
            </a:endParaRPr>
          </a:p>
          <a:p>
            <a:pPr fontAlgn="base">
              <a:lnSpc>
                <a:spcPts val="64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</a:pPr>
            <a:r>
              <a:rPr lang="ru-RU" sz="43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Helvetica" pitchFamily="34" charset="0"/>
                <a:sym typeface="Helvetica Light"/>
              </a:rPr>
              <a:t>Экспортер несет расходы на логистику и таможенную очистку.</a:t>
            </a:r>
            <a:endParaRPr lang="ru-RU" sz="4300" b="0" dirty="0">
              <a:solidFill>
                <a:schemeClr val="accent1">
                  <a:lumMod val="60000"/>
                  <a:lumOff val="40000"/>
                </a:schemeClr>
              </a:solidFill>
              <a:cs typeface="Helvetica" pitchFamily="34" charset="0"/>
              <a:sym typeface="Helvetica Light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0" spc="-53" dirty="0">
              <a:solidFill>
                <a:srgbClr val="5B5B5B"/>
              </a:solidFill>
              <a:cs typeface="Helvetica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8863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С 2017 года очная форма обучения доступна в 41 регионе РФ"/>
          <p:cNvSpPr txBox="1"/>
          <p:nvPr/>
        </p:nvSpPr>
        <p:spPr>
          <a:xfrm>
            <a:off x="2287410" y="5089595"/>
            <a:ext cx="11567158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 2017 года очная форма обучения доступна в </a:t>
            </a:r>
            <a:r>
              <a:rPr b="1"/>
              <a:t>41 регионе РФ </a:t>
            </a:r>
          </a:p>
        </p:txBody>
      </p:sp>
      <p:sp>
        <p:nvSpPr>
          <p:cNvPr id="333" name="2 307 уникальных экспортеров прошло обучение по итогам 2017 года"/>
          <p:cNvSpPr txBox="1"/>
          <p:nvPr/>
        </p:nvSpPr>
        <p:spPr>
          <a:xfrm>
            <a:off x="2287410" y="6028923"/>
            <a:ext cx="13217104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2 307 уникальных экспортеров</a:t>
            </a:r>
            <a:r>
              <a:t> прошло обучение по итогам 2017 года </a:t>
            </a:r>
          </a:p>
        </p:txBody>
      </p:sp>
      <p:sp>
        <p:nvSpPr>
          <p:cNvPr id="334" name="Организованно сотрудничество с РАНХиГС, ВШЭ, РЭУ им. Плеханова"/>
          <p:cNvSpPr txBox="1"/>
          <p:nvPr/>
        </p:nvSpPr>
        <p:spPr>
          <a:xfrm>
            <a:off x="2287410" y="6968251"/>
            <a:ext cx="13231441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Организованно сотрудничество с </a:t>
            </a:r>
            <a:r>
              <a:rPr b="1"/>
              <a:t>РАНХиГС, ВШЭ, РЭУ им. Плеханова</a:t>
            </a:r>
            <a:r>
              <a:t> </a:t>
            </a:r>
          </a:p>
        </p:txBody>
      </p:sp>
      <p:sp>
        <p:nvSpPr>
          <p:cNvPr id="335" name="Очная форма обучения:"/>
          <p:cNvSpPr txBox="1"/>
          <p:nvPr/>
        </p:nvSpPr>
        <p:spPr>
          <a:xfrm>
            <a:off x="1528948" y="10800045"/>
            <a:ext cx="4749342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Очная форма обучения:</a:t>
            </a:r>
          </a:p>
        </p:txBody>
      </p:sp>
      <p:sp>
        <p:nvSpPr>
          <p:cNvPr id="336" name="формат тренингов…"/>
          <p:cNvSpPr txBox="1"/>
          <p:nvPr/>
        </p:nvSpPr>
        <p:spPr>
          <a:xfrm>
            <a:off x="1528948" y="11671619"/>
            <a:ext cx="6320223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marL="381000" indent="-381000" algn="l" defTabSz="457200">
              <a:lnSpc>
                <a:spcPts val="6900"/>
              </a:lnSpc>
              <a:spcBef>
                <a:spcPts val="1200"/>
              </a:spcBef>
              <a:buSzPct val="100000"/>
              <a:buChar char="•"/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формат тренингов </a:t>
            </a:r>
          </a:p>
          <a:p>
            <a:pPr marL="381000" indent="-381000" algn="l" defTabSz="457200">
              <a:lnSpc>
                <a:spcPts val="6900"/>
              </a:lnSpc>
              <a:spcBef>
                <a:spcPts val="1200"/>
              </a:spcBef>
              <a:buSzPct val="100000"/>
              <a:buChar char="•"/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практические занятия в группе </a:t>
            </a:r>
          </a:p>
        </p:txBody>
      </p:sp>
      <p:sp>
        <p:nvSpPr>
          <p:cNvPr id="337" name="Онлайн обучение:"/>
          <p:cNvSpPr txBox="1"/>
          <p:nvPr/>
        </p:nvSpPr>
        <p:spPr>
          <a:xfrm>
            <a:off x="8716380" y="10585520"/>
            <a:ext cx="3771865" cy="102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Он</a:t>
            </a:r>
            <a:r>
              <a:rPr lang="ru-RU" dirty="0" smtClean="0"/>
              <a:t>-</a:t>
            </a:r>
            <a:r>
              <a:rPr dirty="0" err="1" smtClean="0"/>
              <a:t>ла</a:t>
            </a:r>
            <a:r>
              <a:rPr lang="ru-RU" dirty="0" smtClean="0"/>
              <a:t>й</a:t>
            </a:r>
            <a:r>
              <a:rPr dirty="0" smtClean="0"/>
              <a:t>н </a:t>
            </a:r>
            <a:r>
              <a:rPr dirty="0" err="1"/>
              <a:t>обучение</a:t>
            </a:r>
            <a:r>
              <a:rPr dirty="0"/>
              <a:t>:</a:t>
            </a:r>
          </a:p>
        </p:txBody>
      </p:sp>
      <p:sp>
        <p:nvSpPr>
          <p:cNvPr id="338" name="видео-лекции…"/>
          <p:cNvSpPr txBox="1"/>
          <p:nvPr/>
        </p:nvSpPr>
        <p:spPr>
          <a:xfrm>
            <a:off x="8716380" y="11242521"/>
            <a:ext cx="13694454" cy="2067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marL="381000" indent="-381000" algn="l" defTabSz="457200">
              <a:lnSpc>
                <a:spcPts val="6900"/>
              </a:lnSpc>
              <a:spcBef>
                <a:spcPts val="1200"/>
              </a:spcBef>
              <a:buSzPct val="100000"/>
              <a:buChar char="•"/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видео-лекции</a:t>
            </a:r>
            <a:endParaRPr dirty="0"/>
          </a:p>
          <a:p>
            <a:pPr marL="381000" indent="-381000" algn="l" defTabSz="457200">
              <a:lnSpc>
                <a:spcPts val="6900"/>
              </a:lnSpc>
              <a:spcBef>
                <a:spcPts val="1200"/>
              </a:spcBef>
              <a:buSzPct val="100000"/>
              <a:buChar char="•"/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самостоятельное</a:t>
            </a:r>
            <a:r>
              <a:rPr dirty="0"/>
              <a:t> </a:t>
            </a:r>
            <a:r>
              <a:rPr dirty="0" err="1"/>
              <a:t>изучение</a:t>
            </a:r>
            <a:r>
              <a:rPr dirty="0"/>
              <a:t>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и </a:t>
            </a:r>
            <a:r>
              <a:rPr dirty="0" err="1"/>
              <a:t>выполнение</a:t>
            </a:r>
            <a:r>
              <a:rPr dirty="0"/>
              <a:t> </a:t>
            </a:r>
            <a:r>
              <a:rPr dirty="0" err="1" smtClean="0"/>
              <a:t>задани</a:t>
            </a:r>
            <a:r>
              <a:rPr lang="ru-RU" dirty="0" smtClean="0"/>
              <a:t>й</a:t>
            </a:r>
            <a:r>
              <a:rPr dirty="0" smtClean="0"/>
              <a:t>  </a:t>
            </a:r>
            <a:endParaRPr dirty="0"/>
          </a:p>
        </p:txBody>
      </p:sp>
      <p:sp>
        <p:nvSpPr>
          <p:cNvPr id="339" name="Rectangle"/>
          <p:cNvSpPr/>
          <p:nvPr/>
        </p:nvSpPr>
        <p:spPr>
          <a:xfrm>
            <a:off x="1528948" y="2341150"/>
            <a:ext cx="13991215" cy="2199513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0" name="ШКОЛА ЭКСПОРТА РЭЦ"/>
          <p:cNvSpPr txBox="1"/>
          <p:nvPr/>
        </p:nvSpPr>
        <p:spPr>
          <a:xfrm>
            <a:off x="1528948" y="976312"/>
            <a:ext cx="9509423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ШКОЛА ЭКСПОРТА РЭЦ </a:t>
            </a:r>
          </a:p>
        </p:txBody>
      </p:sp>
      <p:sp>
        <p:nvSpPr>
          <p:cNvPr id="341" name="Лицензированная образовательная организация, созданная на базе РЭЦ для обучения представителей МСП в регионах Российской Федерации основам экспортной деятельности."/>
          <p:cNvSpPr txBox="1"/>
          <p:nvPr/>
        </p:nvSpPr>
        <p:spPr>
          <a:xfrm>
            <a:off x="2135768" y="2537775"/>
            <a:ext cx="12586810" cy="18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/>
              <a:t>Лицензированная</a:t>
            </a:r>
            <a:r>
              <a:rPr dirty="0"/>
              <a:t> </a:t>
            </a:r>
            <a:r>
              <a:rPr dirty="0" err="1"/>
              <a:t>образовательная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, </a:t>
            </a:r>
            <a:r>
              <a:rPr dirty="0" err="1"/>
              <a:t>созданная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базе</a:t>
            </a:r>
            <a:r>
              <a:rPr dirty="0"/>
              <a:t> РЭЦ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</a:t>
            </a:r>
            <a:r>
              <a:rPr dirty="0" err="1" smtClean="0"/>
              <a:t>представителе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МСП в </a:t>
            </a:r>
            <a:r>
              <a:rPr dirty="0" err="1"/>
              <a:t>регионах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Федерации</a:t>
            </a:r>
            <a:r>
              <a:rPr dirty="0"/>
              <a:t> </a:t>
            </a:r>
            <a:r>
              <a:rPr dirty="0" err="1"/>
              <a:t>основам</a:t>
            </a:r>
            <a:r>
              <a:rPr dirty="0"/>
              <a:t>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деятельности</a:t>
            </a:r>
            <a:r>
              <a:rPr dirty="0"/>
              <a:t>.</a:t>
            </a:r>
          </a:p>
        </p:txBody>
      </p:sp>
      <p:sp>
        <p:nvSpPr>
          <p:cNvPr id="342" name="Rectangle"/>
          <p:cNvSpPr/>
          <p:nvPr/>
        </p:nvSpPr>
        <p:spPr>
          <a:xfrm>
            <a:off x="1528948" y="8263023"/>
            <a:ext cx="11798766" cy="209632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7F7F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52988" y="7808753"/>
            <a:ext cx="2059659" cy="2535982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Школа экспорта РЭЦ предполагает дистанционный и очный форматы обучения на бесплатной основе:"/>
          <p:cNvSpPr txBox="1"/>
          <p:nvPr/>
        </p:nvSpPr>
        <p:spPr>
          <a:xfrm>
            <a:off x="2353737" y="8685054"/>
            <a:ext cx="10149187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Школа</a:t>
            </a:r>
            <a:r>
              <a:rPr dirty="0"/>
              <a:t> экспорта РЭЦ </a:t>
            </a:r>
            <a:r>
              <a:rPr dirty="0" err="1"/>
              <a:t>предполагает</a:t>
            </a:r>
            <a:r>
              <a:rPr dirty="0"/>
              <a:t> </a:t>
            </a:r>
            <a:r>
              <a:rPr dirty="0" err="1" smtClean="0"/>
              <a:t>дистанционны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 smtClean="0"/>
              <a:t>очны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форматы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 smtClean="0"/>
              <a:t>бесплатно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основе</a:t>
            </a:r>
            <a:r>
              <a:rPr dirty="0"/>
              <a:t>: 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259" y="5122171"/>
            <a:ext cx="534924" cy="534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0259" y="6061499"/>
            <a:ext cx="534924" cy="534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0259" y="7000827"/>
            <a:ext cx="534924" cy="534924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15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1</a:t>
            </a:r>
            <a:r>
              <a:rPr lang="ru-RU" dirty="0" smtClean="0"/>
              <a:t>5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"/>
          <p:cNvSpPr/>
          <p:nvPr/>
        </p:nvSpPr>
        <p:spPr>
          <a:xfrm>
            <a:off x="12532307" y="8515865"/>
            <a:ext cx="10144100" cy="209632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7F7F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1" name="Введение в экспорт: жизненный цикл экспортного проекта. Государственная поддержка экспортно ориентированных предприятий…"/>
          <p:cNvSpPr txBox="1"/>
          <p:nvPr/>
        </p:nvSpPr>
        <p:spPr>
          <a:xfrm>
            <a:off x="1528948" y="5068352"/>
            <a:ext cx="11062790" cy="764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Введение</a:t>
            </a:r>
            <a:r>
              <a:rPr dirty="0"/>
              <a:t> в </a:t>
            </a:r>
            <a:r>
              <a:rPr dirty="0" err="1"/>
              <a:t>экспорт</a:t>
            </a:r>
            <a:r>
              <a:rPr dirty="0"/>
              <a:t>: </a:t>
            </a:r>
            <a:r>
              <a:rPr dirty="0" err="1" smtClean="0"/>
              <a:t>жизненны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цикл</a:t>
            </a:r>
            <a:r>
              <a:rPr dirty="0"/>
              <a:t> экспортного </a:t>
            </a:r>
            <a:r>
              <a:rPr dirty="0" err="1"/>
              <a:t>проекта</a:t>
            </a:r>
            <a:r>
              <a:rPr dirty="0"/>
              <a:t>. </a:t>
            </a:r>
            <a:r>
              <a:rPr dirty="0" err="1"/>
              <a:t>Государственная</a:t>
            </a:r>
            <a:r>
              <a:rPr dirty="0"/>
              <a:t> </a:t>
            </a:r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экспортно</a:t>
            </a:r>
            <a:r>
              <a:rPr dirty="0"/>
              <a:t> </a:t>
            </a:r>
            <a:r>
              <a:rPr dirty="0" err="1"/>
              <a:t>ориентированных</a:t>
            </a:r>
            <a:r>
              <a:rPr dirty="0"/>
              <a:t> </a:t>
            </a:r>
            <a:r>
              <a:rPr dirty="0" err="1" smtClean="0"/>
              <a:t>предприяти</a:t>
            </a:r>
            <a:r>
              <a:rPr lang="ru-RU" dirty="0" smtClean="0"/>
              <a:t>й.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Эффективны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маркетинг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 smtClean="0"/>
              <a:t>экспортеров</a:t>
            </a:r>
            <a:r>
              <a:rPr lang="ru-RU" dirty="0" smtClean="0"/>
              <a:t>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Деловая</a:t>
            </a:r>
            <a:r>
              <a:rPr dirty="0"/>
              <a:t> </a:t>
            </a:r>
            <a:r>
              <a:rPr dirty="0" err="1"/>
              <a:t>коммуникация</a:t>
            </a:r>
            <a:r>
              <a:rPr dirty="0"/>
              <a:t> в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деятельности</a:t>
            </a:r>
            <a:r>
              <a:rPr lang="ru-RU" dirty="0" smtClean="0"/>
              <a:t>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Правовое</a:t>
            </a:r>
            <a:r>
              <a:rPr dirty="0"/>
              <a:t> </a:t>
            </a:r>
            <a:r>
              <a:rPr dirty="0" err="1"/>
              <a:t>обеспечение</a:t>
            </a:r>
            <a:r>
              <a:rPr dirty="0"/>
              <a:t>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деятельности</a:t>
            </a:r>
            <a:r>
              <a:rPr lang="ru-RU" dirty="0" smtClean="0"/>
              <a:t>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Управление</a:t>
            </a:r>
            <a:r>
              <a:rPr dirty="0"/>
              <a:t> </a:t>
            </a:r>
            <a:r>
              <a:rPr dirty="0" err="1"/>
              <a:t>финансовыми</a:t>
            </a:r>
            <a:r>
              <a:rPr dirty="0"/>
              <a:t> </a:t>
            </a:r>
            <a:r>
              <a:rPr dirty="0" err="1"/>
              <a:t>ресурсами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 smtClean="0"/>
              <a:t>экспортеров</a:t>
            </a:r>
            <a:r>
              <a:rPr lang="ru-RU" dirty="0" smtClean="0"/>
              <a:t>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Документационное</a:t>
            </a:r>
            <a:r>
              <a:rPr dirty="0"/>
              <a:t> </a:t>
            </a:r>
            <a:r>
              <a:rPr dirty="0" err="1"/>
              <a:t>обеспечение</a:t>
            </a:r>
            <a:r>
              <a:rPr dirty="0"/>
              <a:t>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деятельности</a:t>
            </a:r>
            <a:r>
              <a:rPr lang="ru-RU" dirty="0" smtClean="0"/>
              <a:t>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Таможенное</a:t>
            </a:r>
            <a:r>
              <a:rPr dirty="0"/>
              <a:t> </a:t>
            </a:r>
            <a:r>
              <a:rPr dirty="0" err="1"/>
              <a:t>оформление</a:t>
            </a:r>
            <a:r>
              <a:rPr dirty="0"/>
              <a:t> </a:t>
            </a:r>
            <a:r>
              <a:rPr dirty="0" err="1"/>
              <a:t>экспортных</a:t>
            </a:r>
            <a:r>
              <a:rPr dirty="0"/>
              <a:t> </a:t>
            </a:r>
            <a:r>
              <a:rPr dirty="0" err="1" smtClean="0"/>
              <a:t>операци</a:t>
            </a:r>
            <a:r>
              <a:rPr lang="ru-RU" dirty="0" smtClean="0"/>
              <a:t>й.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Логистика</a:t>
            </a:r>
            <a:r>
              <a:rPr dirty="0"/>
              <a:t> в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деятельности</a:t>
            </a:r>
            <a:r>
              <a:rPr lang="ru-RU" dirty="0" smtClean="0"/>
              <a:t>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Возможности</a:t>
            </a:r>
            <a:r>
              <a:rPr dirty="0"/>
              <a:t> </a:t>
            </a:r>
            <a:r>
              <a:rPr dirty="0" err="1" smtClean="0"/>
              <a:t>онла</a:t>
            </a:r>
            <a:r>
              <a:rPr lang="ru-RU" dirty="0" smtClean="0"/>
              <a:t>й</a:t>
            </a:r>
            <a:r>
              <a:rPr dirty="0" smtClean="0"/>
              <a:t>н-</a:t>
            </a:r>
            <a:r>
              <a:rPr dirty="0" err="1" smtClean="0"/>
              <a:t>торговли</a:t>
            </a:r>
            <a:r>
              <a:rPr dirty="0" smtClean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 smtClean="0"/>
              <a:t>экспортеров</a:t>
            </a:r>
            <a:r>
              <a:rPr lang="ru-RU" dirty="0" smtClean="0"/>
              <a:t>.</a:t>
            </a:r>
            <a:r>
              <a:rPr dirty="0" smtClean="0"/>
              <a:t> 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Налоговые</a:t>
            </a:r>
            <a:r>
              <a:rPr dirty="0"/>
              <a:t> </a:t>
            </a:r>
            <a:r>
              <a:rPr dirty="0" err="1"/>
              <a:t>аспекты</a:t>
            </a:r>
            <a:r>
              <a:rPr dirty="0"/>
              <a:t>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деятельности</a:t>
            </a:r>
            <a:r>
              <a:rPr lang="ru-RU" dirty="0" smtClean="0"/>
              <a:t>.</a:t>
            </a:r>
            <a:endParaRPr dirty="0"/>
          </a:p>
          <a:p>
            <a:pPr marL="635000" indent="-635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экспортеров</a:t>
            </a:r>
            <a:r>
              <a:rPr dirty="0"/>
              <a:t>: </a:t>
            </a:r>
            <a:r>
              <a:rPr dirty="0" err="1"/>
              <a:t>продукты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 </a:t>
            </a:r>
            <a:r>
              <a:rPr dirty="0" smtClean="0"/>
              <a:t>РЭЦ</a:t>
            </a:r>
            <a:r>
              <a:rPr lang="ru-RU" dirty="0" smtClean="0"/>
              <a:t>.</a:t>
            </a:r>
            <a:endParaRPr dirty="0"/>
          </a:p>
        </p:txBody>
      </p:sp>
      <p:sp>
        <p:nvSpPr>
          <p:cNvPr id="352" name="По итогам прохождения каждого курса слушатели получают справку об обучении, а после освоения всех 11 курсов и успешного прохождения итоговой аттестации слушатели получают удостоверение о повышении квалификации по всей образовательной программе."/>
          <p:cNvSpPr txBox="1"/>
          <p:nvPr/>
        </p:nvSpPr>
        <p:spPr>
          <a:xfrm>
            <a:off x="12846162" y="8753230"/>
            <a:ext cx="9692110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По </a:t>
            </a:r>
            <a:r>
              <a:rPr dirty="0" err="1"/>
              <a:t>итогам</a:t>
            </a:r>
            <a:r>
              <a:rPr dirty="0"/>
              <a:t> </a:t>
            </a:r>
            <a:r>
              <a:rPr dirty="0" err="1"/>
              <a:t>прохождения</a:t>
            </a:r>
            <a:r>
              <a:rPr dirty="0"/>
              <a:t> </a:t>
            </a:r>
            <a:r>
              <a:rPr dirty="0" err="1"/>
              <a:t>каждого</a:t>
            </a:r>
            <a:r>
              <a:rPr dirty="0"/>
              <a:t> </a:t>
            </a:r>
            <a:r>
              <a:rPr dirty="0" err="1"/>
              <a:t>курса</a:t>
            </a:r>
            <a:r>
              <a:rPr dirty="0"/>
              <a:t> </a:t>
            </a:r>
            <a:r>
              <a:rPr dirty="0" err="1"/>
              <a:t>слушатели</a:t>
            </a:r>
            <a:r>
              <a:rPr dirty="0"/>
              <a:t> </a:t>
            </a:r>
            <a:r>
              <a:rPr dirty="0" err="1"/>
              <a:t>получают</a:t>
            </a:r>
            <a:r>
              <a:rPr dirty="0"/>
              <a:t> </a:t>
            </a:r>
            <a:r>
              <a:rPr dirty="0" err="1"/>
              <a:t>справку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обучении</a:t>
            </a:r>
            <a:r>
              <a:rPr dirty="0"/>
              <a:t>, а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освоения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11 </a:t>
            </a:r>
            <a:r>
              <a:rPr dirty="0" err="1"/>
              <a:t>курсов</a:t>
            </a:r>
            <a:r>
              <a:rPr dirty="0"/>
              <a:t> и </a:t>
            </a:r>
            <a:r>
              <a:rPr dirty="0" err="1"/>
              <a:t>успешного</a:t>
            </a:r>
            <a:r>
              <a:rPr dirty="0"/>
              <a:t> </a:t>
            </a:r>
            <a:r>
              <a:rPr dirty="0" err="1"/>
              <a:t>прохождения</a:t>
            </a:r>
            <a:r>
              <a:rPr dirty="0"/>
              <a:t> </a:t>
            </a:r>
            <a:r>
              <a:rPr dirty="0" err="1"/>
              <a:t>итоговои</a:t>
            </a:r>
            <a:r>
              <a:rPr dirty="0"/>
              <a:t>̆ </a:t>
            </a:r>
            <a:r>
              <a:rPr dirty="0" err="1"/>
              <a:t>аттестации</a:t>
            </a:r>
            <a:r>
              <a:rPr dirty="0"/>
              <a:t> </a:t>
            </a:r>
            <a:r>
              <a:rPr dirty="0" err="1"/>
              <a:t>слушатели</a:t>
            </a:r>
            <a:r>
              <a:rPr dirty="0"/>
              <a:t> </a:t>
            </a:r>
            <a:r>
              <a:rPr dirty="0" err="1"/>
              <a:t>получают</a:t>
            </a:r>
            <a:r>
              <a:rPr dirty="0"/>
              <a:t> </a:t>
            </a:r>
            <a:r>
              <a:rPr dirty="0" err="1"/>
              <a:t>удостоверение</a:t>
            </a:r>
            <a:r>
              <a:rPr dirty="0"/>
              <a:t> о </a:t>
            </a:r>
            <a:r>
              <a:rPr dirty="0" err="1"/>
              <a:t>повышении</a:t>
            </a:r>
            <a:r>
              <a:rPr dirty="0"/>
              <a:t> </a:t>
            </a:r>
            <a:r>
              <a:rPr dirty="0" err="1"/>
              <a:t>квалификации</a:t>
            </a:r>
            <a:r>
              <a:rPr dirty="0"/>
              <a:t> по </a:t>
            </a:r>
            <a:r>
              <a:rPr dirty="0" err="1" smtClean="0"/>
              <a:t>все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образовательнои</a:t>
            </a:r>
            <a:r>
              <a:rPr dirty="0"/>
              <a:t>̆ </a:t>
            </a:r>
            <a:r>
              <a:rPr dirty="0" err="1"/>
              <a:t>программе</a:t>
            </a:r>
            <a:r>
              <a:rPr dirty="0"/>
              <a:t>. </a:t>
            </a:r>
          </a:p>
        </p:txBody>
      </p:sp>
      <p:sp>
        <p:nvSpPr>
          <p:cNvPr id="353" name="ПОДРОБНУЮ ИНФОРМАЦИЮ О ШКОЛЕ ЭКСПОРТА РЭЦ МОЖНО ПОЛУЧИТЬ НА САЙТЕ WWW.EXPORTEDU.RU"/>
          <p:cNvSpPr txBox="1"/>
          <p:nvPr/>
        </p:nvSpPr>
        <p:spPr>
          <a:xfrm>
            <a:off x="12827551" y="10938602"/>
            <a:ext cx="7684054" cy="1697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ПОДРОБНУЮ ИНФОРМАЦИЮ О ШКОЛЕ ЭКСПОРТА РЭЦ МОЖНО ПОЛУЧИТЬ НА САЙТЕ WWW.EXPORTEDU.RU</a:t>
            </a:r>
          </a:p>
        </p:txBody>
      </p:sp>
      <p:sp>
        <p:nvSpPr>
          <p:cNvPr id="354" name="Rectangle"/>
          <p:cNvSpPr/>
          <p:nvPr/>
        </p:nvSpPr>
        <p:spPr>
          <a:xfrm>
            <a:off x="1528948" y="2341150"/>
            <a:ext cx="13991215" cy="2199513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5" name="ПРОГРАММА ОБУЧЕНИЯ"/>
          <p:cNvSpPr txBox="1"/>
          <p:nvPr/>
        </p:nvSpPr>
        <p:spPr>
          <a:xfrm>
            <a:off x="1528948" y="976312"/>
            <a:ext cx="9692110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ПРОГРАММА ОБУЧЕНИЯ </a:t>
            </a:r>
          </a:p>
        </p:txBody>
      </p:sp>
      <p:sp>
        <p:nvSpPr>
          <p:cNvPr id="356" name="Образовательная программа разделена на самостоятельные курсы и охватывает все этапы экспортного проекта. Слушатели могут пройти как всю программу, так и отдельные ее модули."/>
          <p:cNvSpPr txBox="1"/>
          <p:nvPr/>
        </p:nvSpPr>
        <p:spPr>
          <a:xfrm>
            <a:off x="2135768" y="2260777"/>
            <a:ext cx="12586810" cy="236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Образовательная</a:t>
            </a:r>
            <a:r>
              <a:rPr dirty="0"/>
              <a:t> </a:t>
            </a:r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разделена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самостоятельные</a:t>
            </a:r>
            <a:r>
              <a:rPr dirty="0"/>
              <a:t> </a:t>
            </a:r>
            <a:r>
              <a:rPr dirty="0" err="1"/>
              <a:t>курсы</a:t>
            </a:r>
            <a:r>
              <a:rPr dirty="0"/>
              <a:t> и </a:t>
            </a:r>
            <a:r>
              <a:rPr dirty="0" err="1"/>
              <a:t>охватывает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этапы</a:t>
            </a:r>
            <a:r>
              <a:rPr dirty="0"/>
              <a:t> экспортного </a:t>
            </a:r>
            <a:r>
              <a:rPr dirty="0" err="1"/>
              <a:t>проекта</a:t>
            </a:r>
            <a:r>
              <a:rPr dirty="0"/>
              <a:t>. </a:t>
            </a:r>
            <a:r>
              <a:rPr b="1" dirty="0" err="1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Слушатели</a:t>
            </a:r>
            <a:r>
              <a:rPr b="1" dirty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могут</a:t>
            </a:r>
            <a:r>
              <a:rPr b="1" dirty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про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й</a:t>
            </a:r>
            <a:r>
              <a:rPr b="1" dirty="0" err="1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ти</a:t>
            </a:r>
            <a:r>
              <a:rPr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обучение </a:t>
            </a:r>
            <a:r>
              <a:rPr b="1" dirty="0" err="1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как</a:t>
            </a:r>
            <a:r>
              <a:rPr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по </a:t>
            </a:r>
            <a:r>
              <a:rPr b="1" dirty="0" err="1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вс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ей</a:t>
            </a:r>
            <a:r>
              <a:rPr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программ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е в целом</a:t>
            </a:r>
            <a:r>
              <a:rPr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b="1" dirty="0" err="1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так</a:t>
            </a:r>
            <a:r>
              <a:rPr b="1" dirty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 и 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по ее </a:t>
            </a:r>
            <a:r>
              <a:rPr b="1" dirty="0" err="1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отдельны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м</a:t>
            </a:r>
            <a:r>
              <a:rPr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модул</a:t>
            </a:r>
            <a:r>
              <a:rPr lang="ru-RU"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ям</a:t>
            </a:r>
            <a:r>
              <a:rPr b="1" dirty="0" smtClean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rPr>
              <a:t>. </a:t>
            </a:r>
            <a:endParaRPr b="1" dirty="0">
              <a:solidFill>
                <a:srgbClr val="0F2E5B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0988" y="11174244"/>
            <a:ext cx="1227233" cy="122607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16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1</a:t>
            </a:r>
            <a:r>
              <a:rPr lang="ru-RU" dirty="0" smtClean="0"/>
              <a:t>6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"/>
          <p:cNvSpPr/>
          <p:nvPr/>
        </p:nvSpPr>
        <p:spPr>
          <a:xfrm>
            <a:off x="1528948" y="11150519"/>
            <a:ext cx="10439957" cy="1563202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1" name="MADE IN RUSSIA"/>
          <p:cNvSpPr txBox="1"/>
          <p:nvPr/>
        </p:nvSpPr>
        <p:spPr>
          <a:xfrm>
            <a:off x="1528948" y="976312"/>
            <a:ext cx="654960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MADE IN RUSSIA </a:t>
            </a:r>
          </a:p>
        </p:txBody>
      </p:sp>
      <p:sp>
        <p:nvSpPr>
          <p:cNvPr id="362" name="Rectangle"/>
          <p:cNvSpPr/>
          <p:nvPr/>
        </p:nvSpPr>
        <p:spPr>
          <a:xfrm>
            <a:off x="1528948" y="2646743"/>
            <a:ext cx="318573" cy="2096326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3" name="Программа Made in Russia по продвижению известных российских брендов и товаров за рубежом призвана подтвердить добросовестность отечественного производителя как надежного поставщика качественной продукции"/>
          <p:cNvSpPr txBox="1"/>
          <p:nvPr/>
        </p:nvSpPr>
        <p:spPr>
          <a:xfrm>
            <a:off x="2135768" y="2514776"/>
            <a:ext cx="13922440" cy="236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/>
              <a:t>Программа</a:t>
            </a:r>
            <a:r>
              <a:rPr dirty="0"/>
              <a:t> Made in Russia по </a:t>
            </a:r>
            <a:r>
              <a:rPr dirty="0" err="1"/>
              <a:t>продвижению</a:t>
            </a:r>
            <a:r>
              <a:rPr dirty="0"/>
              <a:t> </a:t>
            </a:r>
            <a:r>
              <a:rPr dirty="0" err="1"/>
              <a:t>известных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ских</a:t>
            </a:r>
            <a:r>
              <a:rPr dirty="0" smtClean="0"/>
              <a:t> </a:t>
            </a:r>
            <a:r>
              <a:rPr dirty="0" err="1"/>
              <a:t>брендов</a:t>
            </a:r>
            <a:r>
              <a:rPr dirty="0"/>
              <a:t> и </a:t>
            </a:r>
            <a:r>
              <a:rPr dirty="0" err="1"/>
              <a:t>товаров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рубежом</a:t>
            </a:r>
            <a:r>
              <a:rPr dirty="0"/>
              <a:t> </a:t>
            </a:r>
            <a:r>
              <a:rPr dirty="0" err="1"/>
              <a:t>призвана</a:t>
            </a:r>
            <a:r>
              <a:rPr dirty="0"/>
              <a:t> </a:t>
            </a:r>
            <a:r>
              <a:rPr dirty="0" err="1"/>
              <a:t>подтвердить</a:t>
            </a:r>
            <a:r>
              <a:rPr dirty="0"/>
              <a:t> </a:t>
            </a:r>
            <a:r>
              <a:rPr dirty="0" err="1"/>
              <a:t>добросовестность</a:t>
            </a:r>
            <a:r>
              <a:rPr dirty="0"/>
              <a:t> </a:t>
            </a:r>
            <a:r>
              <a:rPr dirty="0" err="1"/>
              <a:t>отечественного</a:t>
            </a:r>
            <a:r>
              <a:rPr dirty="0"/>
              <a:t> </a:t>
            </a:r>
            <a:r>
              <a:rPr dirty="0" err="1"/>
              <a:t>производителя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надежного</a:t>
            </a:r>
            <a:r>
              <a:rPr dirty="0"/>
              <a:t> </a:t>
            </a:r>
            <a:r>
              <a:rPr dirty="0" err="1"/>
              <a:t>поставщика</a:t>
            </a:r>
            <a:r>
              <a:rPr dirty="0"/>
              <a:t> </a:t>
            </a:r>
            <a:r>
              <a:rPr dirty="0" err="1" smtClean="0"/>
              <a:t>качественно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endParaRPr dirty="0"/>
          </a:p>
        </p:txBody>
      </p:sp>
      <p:sp>
        <p:nvSpPr>
          <p:cNvPr id="364" name="Rectangle"/>
          <p:cNvSpPr/>
          <p:nvPr/>
        </p:nvSpPr>
        <p:spPr>
          <a:xfrm>
            <a:off x="1528948" y="5217231"/>
            <a:ext cx="14543779" cy="5459126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5" name="Для того, чтобы стать участником данной программы, необходимо пройти бесплатную процедуру сертификации в РЭЦ.…"/>
          <p:cNvSpPr txBox="1"/>
          <p:nvPr/>
        </p:nvSpPr>
        <p:spPr>
          <a:xfrm>
            <a:off x="2135768" y="5356694"/>
            <a:ext cx="11407358" cy="518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того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стать</a:t>
            </a:r>
            <a:r>
              <a:rPr dirty="0"/>
              <a:t> </a:t>
            </a:r>
            <a:r>
              <a:rPr dirty="0" err="1"/>
              <a:t>участником</a:t>
            </a:r>
            <a:r>
              <a:rPr dirty="0"/>
              <a:t> </a:t>
            </a:r>
            <a:r>
              <a:rPr dirty="0" err="1" smtClean="0"/>
              <a:t>данно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программы</a:t>
            </a:r>
            <a:r>
              <a:rPr dirty="0"/>
              <a:t>, </a:t>
            </a:r>
            <a:r>
              <a:rPr dirty="0" err="1"/>
              <a:t>необходимо</a:t>
            </a:r>
            <a:r>
              <a:rPr dirty="0"/>
              <a:t> </a:t>
            </a:r>
            <a:r>
              <a:rPr dirty="0" err="1" smtClean="0"/>
              <a:t>про</a:t>
            </a:r>
            <a:r>
              <a:rPr lang="ru-RU" dirty="0" smtClean="0"/>
              <a:t>й</a:t>
            </a:r>
            <a:r>
              <a:rPr dirty="0" err="1" smtClean="0"/>
              <a:t>ти</a:t>
            </a:r>
            <a:r>
              <a:rPr dirty="0" smtClean="0"/>
              <a:t> </a:t>
            </a:r>
            <a:r>
              <a:rPr dirty="0" err="1"/>
              <a:t>бесплатную</a:t>
            </a:r>
            <a:r>
              <a:rPr dirty="0"/>
              <a:t> </a:t>
            </a:r>
            <a:r>
              <a:rPr dirty="0" err="1"/>
              <a:t>процедуру</a:t>
            </a:r>
            <a:r>
              <a:rPr dirty="0"/>
              <a:t> </a:t>
            </a:r>
            <a:r>
              <a:rPr dirty="0" err="1"/>
              <a:t>сертификации</a:t>
            </a:r>
            <a:r>
              <a:rPr dirty="0"/>
              <a:t> в РЭЦ.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Эксперты</a:t>
            </a:r>
            <a:r>
              <a:rPr dirty="0"/>
              <a:t> РЭЦ </a:t>
            </a:r>
            <a:r>
              <a:rPr dirty="0" err="1"/>
              <a:t>проведут</a:t>
            </a:r>
            <a:r>
              <a:rPr dirty="0"/>
              <a:t> </a:t>
            </a:r>
            <a:r>
              <a:rPr dirty="0" err="1"/>
              <a:t>независимую</a:t>
            </a:r>
            <a:r>
              <a:rPr dirty="0"/>
              <a:t> </a:t>
            </a:r>
            <a:r>
              <a:rPr dirty="0" err="1"/>
              <a:t>оценку</a:t>
            </a:r>
            <a:r>
              <a:rPr dirty="0"/>
              <a:t> </a:t>
            </a:r>
            <a:r>
              <a:rPr dirty="0" err="1" smtClean="0"/>
              <a:t>компетенци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внешнеэкономического</a:t>
            </a:r>
            <a:r>
              <a:rPr dirty="0"/>
              <a:t> </a:t>
            </a:r>
            <a:r>
              <a:rPr dirty="0" err="1"/>
              <a:t>потенциала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проверят</a:t>
            </a:r>
            <a:r>
              <a:rPr dirty="0"/>
              <a:t> </a:t>
            </a:r>
            <a:r>
              <a:rPr dirty="0" err="1"/>
              <a:t>продукцию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соответствие</a:t>
            </a:r>
            <a:r>
              <a:rPr dirty="0"/>
              <a:t> </a:t>
            </a:r>
            <a:r>
              <a:rPr dirty="0" err="1"/>
              <a:t>требованиям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ского</a:t>
            </a:r>
            <a:r>
              <a:rPr dirty="0" smtClean="0"/>
              <a:t> </a:t>
            </a:r>
            <a:r>
              <a:rPr dirty="0" err="1"/>
              <a:t>законодательства</a:t>
            </a:r>
            <a:r>
              <a:rPr dirty="0"/>
              <a:t>.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Про</a:t>
            </a:r>
            <a:r>
              <a:rPr lang="ru-RU" dirty="0" smtClean="0"/>
              <a:t>й</a:t>
            </a:r>
            <a:r>
              <a:rPr dirty="0" err="1" smtClean="0"/>
              <a:t>ти</a:t>
            </a:r>
            <a:r>
              <a:rPr dirty="0" smtClean="0"/>
              <a:t> </a:t>
            </a:r>
            <a:r>
              <a:rPr dirty="0" err="1"/>
              <a:t>сертификацию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, </a:t>
            </a:r>
            <a:r>
              <a:rPr dirty="0" err="1"/>
              <a:t>которая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работает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внешних</a:t>
            </a:r>
            <a:r>
              <a:rPr dirty="0"/>
              <a:t> </a:t>
            </a:r>
            <a:r>
              <a:rPr dirty="0" err="1"/>
              <a:t>рынках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и </a:t>
            </a:r>
            <a:r>
              <a:rPr dirty="0" err="1" smtClean="0"/>
              <a:t>потенциальны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экспортер</a:t>
            </a:r>
            <a:r>
              <a:rPr dirty="0"/>
              <a:t>.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сертификационные</a:t>
            </a:r>
            <a:r>
              <a:rPr dirty="0"/>
              <a:t> </a:t>
            </a:r>
            <a:r>
              <a:rPr dirty="0" err="1"/>
              <a:t>процедуры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информационное</a:t>
            </a:r>
            <a:r>
              <a:rPr dirty="0"/>
              <a:t> </a:t>
            </a:r>
            <a:r>
              <a:rPr dirty="0" err="1"/>
              <a:t>продвижение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 smtClean="0"/>
              <a:t>предприяти</a:t>
            </a:r>
            <a:r>
              <a:rPr lang="ru-RU" dirty="0" smtClean="0"/>
              <a:t>й</a:t>
            </a:r>
            <a:r>
              <a:rPr dirty="0" smtClean="0"/>
              <a:t>-</a:t>
            </a:r>
            <a:r>
              <a:rPr dirty="0" err="1" smtClean="0"/>
              <a:t>заявителе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сертификацию</a:t>
            </a:r>
            <a:r>
              <a:rPr dirty="0"/>
              <a:t> </a:t>
            </a:r>
            <a:r>
              <a:rPr dirty="0" err="1"/>
              <a:t>являются</a:t>
            </a:r>
            <a:r>
              <a:rPr dirty="0"/>
              <a:t> </a:t>
            </a:r>
            <a:r>
              <a:rPr dirty="0" err="1"/>
              <a:t>бесплатными</a:t>
            </a:r>
            <a:r>
              <a:rPr dirty="0"/>
              <a:t>. </a:t>
            </a:r>
          </a:p>
        </p:txBody>
      </p:sp>
      <p:sp>
        <p:nvSpPr>
          <p:cNvPr id="366" name="Rectangle"/>
          <p:cNvSpPr/>
          <p:nvPr/>
        </p:nvSpPr>
        <p:spPr>
          <a:xfrm>
            <a:off x="12412586" y="11150519"/>
            <a:ext cx="3660141" cy="1563202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7" name="20"/>
          <p:cNvSpPr txBox="1"/>
          <p:nvPr/>
        </p:nvSpPr>
        <p:spPr>
          <a:xfrm>
            <a:off x="12673562" y="11205362"/>
            <a:ext cx="1285677" cy="13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8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</a:t>
            </a:r>
          </a:p>
        </p:txBody>
      </p:sp>
      <p:sp>
        <p:nvSpPr>
          <p:cNvPr id="368" name="Рабочих…"/>
          <p:cNvSpPr txBox="1"/>
          <p:nvPr/>
        </p:nvSpPr>
        <p:spPr>
          <a:xfrm>
            <a:off x="14051188" y="11418722"/>
            <a:ext cx="1849799" cy="102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 defTabSz="457200">
              <a:lnSpc>
                <a:spcPct val="60000"/>
              </a:lnSpc>
              <a:spcBef>
                <a:spcPts val="1200"/>
              </a:spcBef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Рабочих</a:t>
            </a:r>
          </a:p>
          <a:p>
            <a:pPr algn="l" defTabSz="457200">
              <a:lnSpc>
                <a:spcPct val="60000"/>
              </a:lnSpc>
              <a:spcBef>
                <a:spcPts val="1200"/>
              </a:spcBef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дней</a:t>
            </a:r>
          </a:p>
        </p:txBody>
      </p:sp>
      <p:sp>
        <p:nvSpPr>
          <p:cNvPr id="369" name="Срок проведения сертификационных процедур с момента подачи оригиналов документов"/>
          <p:cNvSpPr txBox="1"/>
          <p:nvPr/>
        </p:nvSpPr>
        <p:spPr>
          <a:xfrm>
            <a:off x="2149481" y="11357763"/>
            <a:ext cx="9512702" cy="114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Срок проведения сертификационных процедур с момента подачи оригиналов документов </a:t>
            </a:r>
          </a:p>
        </p:txBody>
      </p:sp>
      <p:sp>
        <p:nvSpPr>
          <p:cNvPr id="370" name="17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1</a:t>
            </a:r>
            <a:r>
              <a:rPr lang="ru-RU" dirty="0" smtClean="0"/>
              <a:t>7</a:t>
            </a:r>
            <a:endParaRPr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2100" y="254885"/>
            <a:ext cx="4787900" cy="47837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"/>
          <p:cNvSpPr/>
          <p:nvPr/>
        </p:nvSpPr>
        <p:spPr>
          <a:xfrm>
            <a:off x="12673508" y="2646743"/>
            <a:ext cx="5330076" cy="74326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4" name="Rectangle"/>
          <p:cNvSpPr/>
          <p:nvPr/>
        </p:nvSpPr>
        <p:spPr>
          <a:xfrm>
            <a:off x="1528948" y="2646743"/>
            <a:ext cx="10614225" cy="7432676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5" name="Подтверждение статуса добросовестных производителей для российских экспортеров…"/>
          <p:cNvSpPr txBox="1"/>
          <p:nvPr/>
        </p:nvSpPr>
        <p:spPr>
          <a:xfrm>
            <a:off x="2296728" y="2879756"/>
            <a:ext cx="9078664" cy="696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spcBef>
                <a:spcPts val="20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Подтверждение</a:t>
            </a:r>
            <a:r>
              <a:rPr dirty="0"/>
              <a:t> </a:t>
            </a:r>
            <a:r>
              <a:rPr dirty="0" err="1"/>
              <a:t>статуса</a:t>
            </a:r>
            <a:r>
              <a:rPr dirty="0"/>
              <a:t> </a:t>
            </a:r>
            <a:r>
              <a:rPr dirty="0" err="1"/>
              <a:t>добросовестных</a:t>
            </a:r>
            <a:r>
              <a:rPr dirty="0"/>
              <a:t> </a:t>
            </a:r>
            <a:r>
              <a:rPr dirty="0" err="1" smtClean="0"/>
              <a:t>производителе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ских</a:t>
            </a:r>
            <a:r>
              <a:rPr dirty="0" smtClean="0"/>
              <a:t> </a:t>
            </a:r>
            <a:r>
              <a:rPr dirty="0" err="1"/>
              <a:t>экспортеров</a:t>
            </a:r>
            <a:r>
              <a:rPr dirty="0"/>
              <a:t> </a:t>
            </a:r>
          </a:p>
          <a:p>
            <a:pPr algn="l" defTabSz="457200">
              <a:spcBef>
                <a:spcPts val="20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Подтверждение</a:t>
            </a:r>
            <a:r>
              <a:rPr dirty="0"/>
              <a:t> </a:t>
            </a:r>
            <a:r>
              <a:rPr dirty="0" err="1"/>
              <a:t>страны</a:t>
            </a:r>
            <a:r>
              <a:rPr dirty="0"/>
              <a:t> </a:t>
            </a:r>
            <a:r>
              <a:rPr dirty="0" err="1"/>
              <a:t>происхождения</a:t>
            </a:r>
            <a:r>
              <a:rPr dirty="0"/>
              <a:t> </a:t>
            </a:r>
            <a:r>
              <a:rPr dirty="0" err="1"/>
              <a:t>товара</a:t>
            </a:r>
            <a:r>
              <a:rPr dirty="0"/>
              <a:t> </a:t>
            </a:r>
          </a:p>
          <a:p>
            <a:pPr algn="l" defTabSz="457200">
              <a:spcBef>
                <a:spcPts val="20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Защита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подделок</a:t>
            </a:r>
            <a:r>
              <a:rPr dirty="0"/>
              <a:t> и </a:t>
            </a:r>
            <a:r>
              <a:rPr dirty="0" err="1"/>
              <a:t>контрафакта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рубежом</a:t>
            </a:r>
            <a:r>
              <a:rPr dirty="0"/>
              <a:t> </a:t>
            </a:r>
          </a:p>
          <a:p>
            <a:pPr algn="l" defTabSz="457200">
              <a:spcBef>
                <a:spcPts val="20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Снижение</a:t>
            </a:r>
            <a:r>
              <a:rPr dirty="0"/>
              <a:t> </a:t>
            </a:r>
            <a:r>
              <a:rPr dirty="0" err="1"/>
              <a:t>маркетинговых</a:t>
            </a:r>
            <a:r>
              <a:rPr dirty="0"/>
              <a:t> и </a:t>
            </a:r>
            <a:r>
              <a:rPr dirty="0" err="1"/>
              <a:t>рекламных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</a:p>
          <a:p>
            <a:pPr algn="l" defTabSz="457200">
              <a:spcBef>
                <a:spcPts val="20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Включение</a:t>
            </a:r>
            <a:r>
              <a:rPr dirty="0"/>
              <a:t> </a:t>
            </a:r>
            <a:r>
              <a:rPr lang="ru-RU" dirty="0" smtClean="0"/>
              <a:t>продукции компании </a:t>
            </a:r>
            <a:r>
              <a:rPr dirty="0" smtClean="0"/>
              <a:t>в </a:t>
            </a:r>
            <a:r>
              <a:rPr dirty="0" err="1" smtClean="0"/>
              <a:t>электронны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каталог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ских</a:t>
            </a:r>
            <a:r>
              <a:rPr dirty="0" smtClean="0"/>
              <a:t> </a:t>
            </a:r>
            <a:r>
              <a:rPr dirty="0" err="1" smtClean="0"/>
              <a:t>производителе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восьми</a:t>
            </a:r>
            <a:r>
              <a:rPr dirty="0"/>
              <a:t> </a:t>
            </a:r>
            <a:r>
              <a:rPr dirty="0" err="1"/>
              <a:t>иностранных</a:t>
            </a:r>
            <a:r>
              <a:rPr dirty="0"/>
              <a:t> </a:t>
            </a:r>
            <a:r>
              <a:rPr dirty="0" err="1"/>
              <a:t>языках</a:t>
            </a:r>
            <a:r>
              <a:rPr dirty="0"/>
              <a:t> </a:t>
            </a:r>
          </a:p>
          <a:p>
            <a:pPr algn="l" defTabSz="457200">
              <a:spcBef>
                <a:spcPts val="20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Возможность</a:t>
            </a:r>
            <a:r>
              <a:rPr dirty="0"/>
              <a:t> </a:t>
            </a:r>
            <a:r>
              <a:rPr dirty="0" err="1"/>
              <a:t>маркировки</a:t>
            </a:r>
            <a:r>
              <a:rPr dirty="0"/>
              <a:t> </a:t>
            </a:r>
            <a:r>
              <a:rPr dirty="0" err="1"/>
              <a:t>продукции</a:t>
            </a:r>
            <a:r>
              <a:rPr dirty="0"/>
              <a:t> и </a:t>
            </a:r>
            <a:r>
              <a:rPr dirty="0" err="1"/>
              <a:t>рекламных</a:t>
            </a:r>
            <a:r>
              <a:rPr dirty="0"/>
              <a:t> </a:t>
            </a:r>
            <a:r>
              <a:rPr dirty="0" err="1" smtClean="0"/>
              <a:t>носителе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брендом</a:t>
            </a:r>
            <a:r>
              <a:rPr dirty="0"/>
              <a:t> Made in Russia </a:t>
            </a:r>
          </a:p>
        </p:txBody>
      </p:sp>
      <p:sp>
        <p:nvSpPr>
          <p:cNvPr id="376" name="ПОДРОБНУЮ ИНФОРМАЦИЮ О MADE IN RUSSIA МОЖНО ПОЛУЧИТЬ НА САЙТЕ WWW.MADEINRUSSIA.COM"/>
          <p:cNvSpPr txBox="1"/>
          <p:nvPr/>
        </p:nvSpPr>
        <p:spPr>
          <a:xfrm>
            <a:off x="3129798" y="10775885"/>
            <a:ext cx="9078663" cy="18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ПОДРОБНУЮ ИНФОРМАЦИЮ О MADE IN RUSSIA МОЖНО ПОЛУЧИТЬ НА </a:t>
            </a:r>
            <a:r>
              <a:rPr dirty="0" smtClean="0"/>
              <a:t>СА</a:t>
            </a:r>
            <a:r>
              <a:rPr lang="ru-RU" dirty="0"/>
              <a:t>Й</a:t>
            </a:r>
            <a:r>
              <a:rPr dirty="0" smtClean="0"/>
              <a:t>ТЕ </a:t>
            </a:r>
            <a:r>
              <a:rPr b="1" dirty="0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rPr>
              <a:t>WWW.MADEINRUSSIA.COM</a:t>
            </a:r>
            <a:r>
              <a:rPr dirty="0"/>
              <a:t> </a:t>
            </a:r>
          </a:p>
        </p:txBody>
      </p:sp>
      <p:sp>
        <p:nvSpPr>
          <p:cNvPr id="377" name="ГЕОГРАФИЯ ПРОГРАММЫ:…"/>
          <p:cNvSpPr txBox="1"/>
          <p:nvPr/>
        </p:nvSpPr>
        <p:spPr>
          <a:xfrm>
            <a:off x="13459752" y="3087795"/>
            <a:ext cx="3714157" cy="655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ГЕОГРАФИЯ ПРОГРАММЫ: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smtClean="0"/>
              <a:t>КИТА</a:t>
            </a:r>
            <a:r>
              <a:rPr lang="ru-RU" dirty="0"/>
              <a:t>Й</a:t>
            </a:r>
            <a:r>
              <a:rPr dirty="0" smtClean="0"/>
              <a:t> </a:t>
            </a:r>
            <a:endParaRPr dirty="0"/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ИНДИЯ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ИРАН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ВЬЕТНАМ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ИНДОНЕЗИЯ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АРГЕНТИНА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КАЗАХСТАН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 БЕЛОРУССИЯ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ТАДЖИКИСТАН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smtClean="0"/>
              <a:t>АЗЕРБА</a:t>
            </a:r>
            <a:r>
              <a:rPr lang="ru-RU" dirty="0" smtClean="0"/>
              <a:t>Й</a:t>
            </a:r>
            <a:r>
              <a:rPr dirty="0" smtClean="0"/>
              <a:t>ДЖАН </a:t>
            </a:r>
            <a:endParaRPr dirty="0"/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ГЕРМАНИЯ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ИСПАНИЯ 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ВЕЛИКОБРИТАНИЯ </a:t>
            </a:r>
          </a:p>
        </p:txBody>
      </p:sp>
      <p:sp>
        <p:nvSpPr>
          <p:cNvPr id="378" name="ПРЕИМУЩЕСТВА ДЛЯ УЧАСТНИКОВ ПРОГРАММЫ:"/>
          <p:cNvSpPr txBox="1"/>
          <p:nvPr/>
        </p:nvSpPr>
        <p:spPr>
          <a:xfrm>
            <a:off x="1528948" y="976312"/>
            <a:ext cx="196100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ПРЕИМУЩЕСТВА ДЛЯ УЧАСТНИКОВ ПРОГРАММЫ: 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4006" y="11032821"/>
            <a:ext cx="1217343" cy="1216189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18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1</a:t>
            </a:r>
            <a:r>
              <a:rPr lang="ru-RU" dirty="0" smtClean="0"/>
              <a:t>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Российские предприятия-экспортеры (крупные предприятия и корпорации, малые и средние предприятия)…"/>
          <p:cNvSpPr txBox="1"/>
          <p:nvPr/>
        </p:nvSpPr>
        <p:spPr>
          <a:xfrm>
            <a:off x="1528948" y="8129320"/>
            <a:ext cx="20895143" cy="183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marL="381000" indent="-381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ские</a:t>
            </a:r>
            <a:r>
              <a:rPr dirty="0" smtClean="0"/>
              <a:t> </a:t>
            </a:r>
            <a:r>
              <a:rPr dirty="0" err="1"/>
              <a:t>предприятия-экспортеры</a:t>
            </a:r>
            <a:r>
              <a:rPr dirty="0"/>
              <a:t> (</a:t>
            </a: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предприятия</a:t>
            </a:r>
            <a:r>
              <a:rPr dirty="0"/>
              <a:t> и </a:t>
            </a:r>
            <a:r>
              <a:rPr dirty="0" err="1"/>
              <a:t>корпорации</a:t>
            </a:r>
            <a:r>
              <a:rPr dirty="0"/>
              <a:t>, </a:t>
            </a:r>
            <a:r>
              <a:rPr dirty="0" err="1"/>
              <a:t>малые</a:t>
            </a:r>
            <a:r>
              <a:rPr dirty="0"/>
              <a:t> и </a:t>
            </a:r>
            <a:r>
              <a:rPr dirty="0" err="1"/>
              <a:t>средние</a:t>
            </a:r>
            <a:r>
              <a:rPr dirty="0"/>
              <a:t> </a:t>
            </a:r>
            <a:r>
              <a:rPr dirty="0" err="1"/>
              <a:t>предприятия</a:t>
            </a:r>
            <a:r>
              <a:rPr dirty="0"/>
              <a:t>) </a:t>
            </a:r>
          </a:p>
          <a:p>
            <a:pPr marL="381000" indent="-381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ские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иностранные</a:t>
            </a:r>
            <a:r>
              <a:rPr dirty="0"/>
              <a:t> </a:t>
            </a:r>
            <a:r>
              <a:rPr dirty="0" err="1"/>
              <a:t>финансовые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(</a:t>
            </a:r>
            <a:r>
              <a:rPr dirty="0" err="1"/>
              <a:t>кредитные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, </a:t>
            </a:r>
            <a:r>
              <a:rPr dirty="0" err="1"/>
              <a:t>факторинговые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, </a:t>
            </a:r>
            <a:r>
              <a:rPr dirty="0" err="1"/>
              <a:t>лизинговые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и т. д.) </a:t>
            </a:r>
          </a:p>
          <a:p>
            <a:pPr marL="381000" indent="-381000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Экспортные</a:t>
            </a:r>
            <a:r>
              <a:rPr dirty="0"/>
              <a:t> </a:t>
            </a:r>
            <a:r>
              <a:rPr dirty="0" err="1"/>
              <a:t>кредитные</a:t>
            </a:r>
            <a:r>
              <a:rPr dirty="0"/>
              <a:t> </a:t>
            </a:r>
            <a:r>
              <a:rPr dirty="0" err="1"/>
              <a:t>агентства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стран</a:t>
            </a:r>
            <a:r>
              <a:rPr dirty="0"/>
              <a:t> и </a:t>
            </a:r>
            <a:r>
              <a:rPr dirty="0" err="1"/>
              <a:t>частные</a:t>
            </a:r>
            <a:r>
              <a:rPr dirty="0"/>
              <a:t> </a:t>
            </a:r>
            <a:r>
              <a:rPr dirty="0" err="1"/>
              <a:t>коммерческие</a:t>
            </a:r>
            <a:r>
              <a:rPr dirty="0"/>
              <a:t> </a:t>
            </a:r>
            <a:r>
              <a:rPr dirty="0" err="1"/>
              <a:t>кредитные</a:t>
            </a:r>
            <a:r>
              <a:rPr dirty="0"/>
              <a:t> </a:t>
            </a:r>
            <a:r>
              <a:rPr dirty="0" err="1"/>
              <a:t>страховщики</a:t>
            </a:r>
            <a:r>
              <a:rPr dirty="0"/>
              <a:t> </a:t>
            </a:r>
          </a:p>
        </p:txBody>
      </p:sp>
      <p:sp>
        <p:nvSpPr>
          <p:cNvPr id="383" name="ФИНАНСОВЫЕ ПРОДУКТЫ: СТРАХОВАНИЕ"/>
          <p:cNvSpPr txBox="1"/>
          <p:nvPr/>
        </p:nvSpPr>
        <p:spPr>
          <a:xfrm>
            <a:off x="1528948" y="976312"/>
            <a:ext cx="1676479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ФИНАНСОВЫЕ ПРОДУКТЫ: СТРАХОВАНИЕ </a:t>
            </a:r>
          </a:p>
        </p:txBody>
      </p:sp>
      <p:sp>
        <p:nvSpPr>
          <p:cNvPr id="384" name="Rectangle"/>
          <p:cNvSpPr/>
          <p:nvPr/>
        </p:nvSpPr>
        <p:spPr>
          <a:xfrm>
            <a:off x="1528948" y="2646743"/>
            <a:ext cx="318573" cy="2096326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5" name="ЭКСАР является единственным экспортным агентством в России и осуществляет страхование экспортных кредитов от коммерческих и политических рисков, российских инвестиций за рубежом от политических рисков"/>
          <p:cNvSpPr txBox="1"/>
          <p:nvPr/>
        </p:nvSpPr>
        <p:spPr>
          <a:xfrm>
            <a:off x="2135768" y="2514776"/>
            <a:ext cx="14642165" cy="236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ЭКСАР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единственным</a:t>
            </a:r>
            <a:r>
              <a:rPr dirty="0"/>
              <a:t> </a:t>
            </a:r>
            <a:r>
              <a:rPr dirty="0" err="1"/>
              <a:t>экспортным</a:t>
            </a:r>
            <a:r>
              <a:rPr dirty="0"/>
              <a:t> </a:t>
            </a:r>
            <a:r>
              <a:rPr lang="ru-RU" dirty="0" smtClean="0"/>
              <a:t>страховым </a:t>
            </a:r>
            <a:r>
              <a:rPr dirty="0" err="1" smtClean="0"/>
              <a:t>агентством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/>
              <a:t>России</a:t>
            </a:r>
            <a:r>
              <a:rPr dirty="0"/>
              <a:t> и </a:t>
            </a:r>
            <a:r>
              <a:rPr dirty="0" err="1"/>
              <a:t>осуществляет</a:t>
            </a:r>
            <a:r>
              <a:rPr dirty="0"/>
              <a:t> </a:t>
            </a:r>
            <a:r>
              <a:rPr dirty="0" err="1"/>
              <a:t>страхование</a:t>
            </a:r>
            <a:r>
              <a:rPr dirty="0"/>
              <a:t> </a:t>
            </a:r>
            <a:r>
              <a:rPr dirty="0" err="1"/>
              <a:t>экспортных</a:t>
            </a:r>
            <a:r>
              <a:rPr dirty="0"/>
              <a:t> </a:t>
            </a:r>
            <a:r>
              <a:rPr dirty="0" err="1"/>
              <a:t>кредитов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коммерческих</a:t>
            </a:r>
            <a:r>
              <a:rPr dirty="0"/>
              <a:t> и </a:t>
            </a:r>
            <a:r>
              <a:rPr dirty="0" err="1"/>
              <a:t>политических</a:t>
            </a:r>
            <a:r>
              <a:rPr dirty="0"/>
              <a:t> </a:t>
            </a:r>
            <a:r>
              <a:rPr dirty="0" err="1"/>
              <a:t>рисков</a:t>
            </a:r>
            <a:r>
              <a:rPr dirty="0"/>
              <a:t>,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ских</a:t>
            </a:r>
            <a:r>
              <a:rPr dirty="0" smtClean="0"/>
              <a:t> </a:t>
            </a:r>
            <a:r>
              <a:rPr dirty="0" err="1" smtClean="0"/>
              <a:t>инвестици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рубежом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политических</a:t>
            </a:r>
            <a:r>
              <a:rPr dirty="0"/>
              <a:t> </a:t>
            </a:r>
            <a:r>
              <a:rPr dirty="0" err="1"/>
              <a:t>рисков</a:t>
            </a:r>
            <a:r>
              <a:rPr dirty="0"/>
              <a:t> </a:t>
            </a:r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90915" y="3366023"/>
            <a:ext cx="4577272" cy="657766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Rectangle"/>
          <p:cNvSpPr/>
          <p:nvPr/>
        </p:nvSpPr>
        <p:spPr>
          <a:xfrm>
            <a:off x="1528948" y="5356225"/>
            <a:ext cx="17666361" cy="13366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8" name="Деятельность ЭКСАР регулируется специальным постановлением Правительства РФ No 964 от 22.11.2011 «О порядке осуществления деятельности по страхованию и обеспечению экспортных кредитов и инвестиций от предпринимательских и политических рисков»"/>
          <p:cNvSpPr txBox="1"/>
          <p:nvPr/>
        </p:nvSpPr>
        <p:spPr>
          <a:xfrm>
            <a:off x="1877580" y="5490764"/>
            <a:ext cx="16969097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5000"/>
              </a:lnSpc>
              <a:spcBef>
                <a:spcPts val="1200"/>
              </a:spcBef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lnSpc>
                <a:spcPct val="150000"/>
              </a:lnSpc>
            </a:pPr>
            <a:r>
              <a:rPr dirty="0" err="1"/>
              <a:t>Деятельность</a:t>
            </a:r>
            <a:r>
              <a:rPr dirty="0"/>
              <a:t> ЭКСАР </a:t>
            </a:r>
            <a:r>
              <a:rPr dirty="0" err="1"/>
              <a:t>регулируется</a:t>
            </a:r>
            <a:r>
              <a:rPr dirty="0"/>
              <a:t> </a:t>
            </a:r>
            <a:r>
              <a:rPr dirty="0" err="1"/>
              <a:t>специальным</a:t>
            </a:r>
            <a:r>
              <a:rPr dirty="0"/>
              <a:t> </a:t>
            </a:r>
            <a:r>
              <a:rPr dirty="0" err="1"/>
              <a:t>постановлением</a:t>
            </a:r>
            <a:r>
              <a:rPr dirty="0"/>
              <a:t> </a:t>
            </a:r>
            <a:r>
              <a:rPr dirty="0" err="1"/>
              <a:t>Правительства</a:t>
            </a:r>
            <a:r>
              <a:rPr dirty="0"/>
              <a:t> РФ No 964 </a:t>
            </a:r>
            <a:r>
              <a:rPr dirty="0" err="1"/>
              <a:t>от</a:t>
            </a:r>
            <a:r>
              <a:rPr dirty="0"/>
              <a:t> 22.11.2011 «О </a:t>
            </a:r>
            <a:r>
              <a:rPr dirty="0" err="1"/>
              <a:t>порядке</a:t>
            </a:r>
            <a:r>
              <a:rPr dirty="0"/>
              <a:t> </a:t>
            </a:r>
            <a:r>
              <a:rPr dirty="0" err="1"/>
              <a:t>осуществления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по </a:t>
            </a:r>
            <a:r>
              <a:rPr dirty="0" err="1"/>
              <a:t>страхованию</a:t>
            </a:r>
            <a:r>
              <a:rPr dirty="0"/>
              <a:t> и </a:t>
            </a:r>
            <a:r>
              <a:rPr dirty="0" err="1"/>
              <a:t>обеспечению</a:t>
            </a:r>
            <a:r>
              <a:rPr dirty="0"/>
              <a:t> </a:t>
            </a:r>
            <a:r>
              <a:rPr dirty="0" err="1"/>
              <a:t>экспортных</a:t>
            </a:r>
            <a:r>
              <a:rPr dirty="0"/>
              <a:t> </a:t>
            </a:r>
            <a:r>
              <a:rPr dirty="0" err="1"/>
              <a:t>кредитов</a:t>
            </a:r>
            <a:r>
              <a:rPr dirty="0"/>
              <a:t> и </a:t>
            </a:r>
            <a:r>
              <a:rPr dirty="0" err="1" smtClean="0"/>
              <a:t>инвестици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предпринимательских</a:t>
            </a:r>
            <a:r>
              <a:rPr dirty="0"/>
              <a:t> и </a:t>
            </a:r>
            <a:r>
              <a:rPr dirty="0" err="1"/>
              <a:t>политических</a:t>
            </a:r>
            <a:r>
              <a:rPr dirty="0"/>
              <a:t> </a:t>
            </a:r>
            <a:r>
              <a:rPr dirty="0" err="1"/>
              <a:t>рисков</a:t>
            </a:r>
            <a:r>
              <a:rPr dirty="0"/>
              <a:t>» </a:t>
            </a:r>
          </a:p>
        </p:txBody>
      </p:sp>
      <p:sp>
        <p:nvSpPr>
          <p:cNvPr id="389" name="Rectangle"/>
          <p:cNvSpPr/>
          <p:nvPr/>
        </p:nvSpPr>
        <p:spPr>
          <a:xfrm>
            <a:off x="1528948" y="10469119"/>
            <a:ext cx="17666361" cy="2147877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0" name="Для кого предназначены продукты ЭКСАР:"/>
          <p:cNvSpPr txBox="1"/>
          <p:nvPr/>
        </p:nvSpPr>
        <p:spPr>
          <a:xfrm>
            <a:off x="1528948" y="7306056"/>
            <a:ext cx="8643244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Для кого предназначены продукты ЭКСАР: </a:t>
            </a:r>
          </a:p>
        </p:txBody>
      </p:sp>
      <p:sp>
        <p:nvSpPr>
          <p:cNvPr id="391" name="Продукты ЭКСАР предназначены для защиты:…"/>
          <p:cNvSpPr txBox="1"/>
          <p:nvPr/>
        </p:nvSpPr>
        <p:spPr>
          <a:xfrm>
            <a:off x="2135768" y="10621623"/>
            <a:ext cx="13181493" cy="183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Продукты</a:t>
            </a:r>
            <a:r>
              <a:rPr dirty="0"/>
              <a:t> ЭКСАР </a:t>
            </a:r>
            <a:r>
              <a:rPr dirty="0" err="1"/>
              <a:t>предназначены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защиты</a:t>
            </a:r>
            <a:r>
              <a:rPr dirty="0"/>
              <a:t>: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Экспортных</a:t>
            </a:r>
            <a:r>
              <a:rPr dirty="0"/>
              <a:t> </a:t>
            </a:r>
            <a:r>
              <a:rPr dirty="0" err="1"/>
              <a:t>кредитов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предпринимательских</a:t>
            </a:r>
            <a:r>
              <a:rPr dirty="0"/>
              <a:t> (</a:t>
            </a:r>
            <a:r>
              <a:rPr dirty="0" err="1"/>
              <a:t>коммерческих</a:t>
            </a:r>
            <a:r>
              <a:rPr dirty="0"/>
              <a:t>) и </a:t>
            </a:r>
            <a:r>
              <a:rPr dirty="0" err="1"/>
              <a:t>политических</a:t>
            </a:r>
            <a:r>
              <a:rPr dirty="0"/>
              <a:t> </a:t>
            </a:r>
            <a:r>
              <a:rPr dirty="0" err="1"/>
              <a:t>рисков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ских</a:t>
            </a:r>
            <a:r>
              <a:rPr dirty="0" smtClean="0"/>
              <a:t> </a:t>
            </a:r>
            <a:r>
              <a:rPr dirty="0" err="1" smtClean="0"/>
              <a:t>инвестици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рубежом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политических</a:t>
            </a:r>
            <a:r>
              <a:rPr dirty="0"/>
              <a:t> </a:t>
            </a:r>
            <a:r>
              <a:rPr dirty="0" err="1"/>
              <a:t>рисков</a:t>
            </a:r>
            <a:r>
              <a:rPr dirty="0"/>
              <a:t> </a:t>
            </a:r>
          </a:p>
        </p:txBody>
      </p:sp>
      <p:sp>
        <p:nvSpPr>
          <p:cNvPr id="392" name="19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19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12.jpg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" y="0"/>
            <a:ext cx="24383294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1254496" y="3446812"/>
            <a:ext cx="15178232" cy="6822376"/>
          </a:xfrm>
          <a:prstGeom prst="rect">
            <a:avLst/>
          </a:prstGeom>
          <a:solidFill>
            <a:srgbClr val="0F2E5B">
              <a:alpha val="7495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О РОССИЙСКОМ ЭКСПОРТНОМ ЦЕНТРЕ"/>
          <p:cNvSpPr txBox="1"/>
          <p:nvPr/>
        </p:nvSpPr>
        <p:spPr>
          <a:xfrm>
            <a:off x="1984194" y="4015877"/>
            <a:ext cx="13718835" cy="568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err="1"/>
              <a:t>О</a:t>
            </a:r>
            <a:r>
              <a:rPr dirty="0" smtClean="0"/>
              <a:t> </a:t>
            </a:r>
            <a:r>
              <a:rPr dirty="0"/>
              <a:t>РОССИ</a:t>
            </a:r>
            <a:r>
              <a:rPr lang="ru-RU" dirty="0"/>
              <a:t>Й</a:t>
            </a:r>
            <a:r>
              <a:rPr dirty="0"/>
              <a:t>СКОМ ЭКСПОРТНОМ ЦЕНТРЕ </a:t>
            </a:r>
          </a:p>
        </p:txBody>
      </p:sp>
      <p:sp>
        <p:nvSpPr>
          <p:cNvPr id="132" name="Triangle"/>
          <p:cNvSpPr/>
          <p:nvPr/>
        </p:nvSpPr>
        <p:spPr>
          <a:xfrm rot="5400000">
            <a:off x="14221773" y="6055962"/>
            <a:ext cx="6822376" cy="1604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2"/>
          <p:cNvSpPr txBox="1"/>
          <p:nvPr/>
        </p:nvSpPr>
        <p:spPr>
          <a:xfrm>
            <a:off x="23772253" y="13027739"/>
            <a:ext cx="367470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"/>
          <p:cNvSpPr/>
          <p:nvPr/>
        </p:nvSpPr>
        <p:spPr>
          <a:xfrm>
            <a:off x="1528948" y="6327663"/>
            <a:ext cx="11739892" cy="6855217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1" name="РОСЭКСИМБАНК является членом следующих организаций:"/>
          <p:cNvSpPr txBox="1"/>
          <p:nvPr/>
        </p:nvSpPr>
        <p:spPr>
          <a:xfrm>
            <a:off x="1995453" y="6575179"/>
            <a:ext cx="99757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РОСЭКСИМБАНК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членом</a:t>
            </a:r>
            <a:r>
              <a:rPr dirty="0"/>
              <a:t> </a:t>
            </a:r>
            <a:r>
              <a:rPr dirty="0" err="1"/>
              <a:t>следующих</a:t>
            </a:r>
            <a:r>
              <a:rPr dirty="0"/>
              <a:t> </a:t>
            </a:r>
            <a:r>
              <a:rPr dirty="0" err="1" smtClean="0"/>
              <a:t>организаци</a:t>
            </a:r>
            <a:r>
              <a:rPr lang="ru-RU" dirty="0" smtClean="0"/>
              <a:t>й</a:t>
            </a:r>
            <a:r>
              <a:rPr dirty="0" smtClean="0"/>
              <a:t>: </a:t>
            </a:r>
            <a:endParaRPr dirty="0"/>
          </a:p>
        </p:txBody>
      </p:sp>
      <p:sp>
        <p:nvSpPr>
          <p:cNvPr id="422" name="Ассоциация Российских банков (АРБ)…"/>
          <p:cNvSpPr txBox="1"/>
          <p:nvPr/>
        </p:nvSpPr>
        <p:spPr>
          <a:xfrm>
            <a:off x="1995453" y="7885116"/>
            <a:ext cx="10806881" cy="502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Ассоциация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ских</a:t>
            </a:r>
            <a:r>
              <a:rPr dirty="0" smtClean="0"/>
              <a:t> </a:t>
            </a:r>
            <a:r>
              <a:rPr dirty="0" err="1"/>
              <a:t>банков</a:t>
            </a:r>
            <a:r>
              <a:rPr dirty="0"/>
              <a:t> (АРБ)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Московская</a:t>
            </a:r>
            <a:r>
              <a:rPr dirty="0"/>
              <a:t> </a:t>
            </a:r>
            <a:r>
              <a:rPr dirty="0" err="1"/>
              <a:t>биржа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финансово-банковски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союз</a:t>
            </a:r>
            <a:r>
              <a:rPr dirty="0"/>
              <a:t> (РФБС) РОССВИФТ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S.W.I.F.T.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Некоммерческое</a:t>
            </a:r>
            <a:r>
              <a:rPr dirty="0"/>
              <a:t> </a:t>
            </a:r>
            <a:r>
              <a:rPr dirty="0" err="1"/>
              <a:t>партнерство</a:t>
            </a:r>
            <a:r>
              <a:rPr dirty="0"/>
              <a:t> «</a:t>
            </a:r>
            <a:r>
              <a:rPr dirty="0" err="1" smtClean="0"/>
              <a:t>Национальны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комитет</a:t>
            </a:r>
            <a:r>
              <a:rPr dirty="0"/>
              <a:t> </a:t>
            </a:r>
            <a:r>
              <a:rPr dirty="0" err="1" smtClean="0"/>
              <a:t>соде</a:t>
            </a:r>
            <a:r>
              <a:rPr lang="ru-RU" dirty="0" smtClean="0"/>
              <a:t>й</a:t>
            </a:r>
            <a:r>
              <a:rPr dirty="0" err="1" smtClean="0"/>
              <a:t>ствия</a:t>
            </a:r>
            <a:r>
              <a:rPr dirty="0" smtClean="0"/>
              <a:t> </a:t>
            </a:r>
            <a:r>
              <a:rPr dirty="0" err="1"/>
              <a:t>экономическому</a:t>
            </a:r>
            <a:r>
              <a:rPr dirty="0"/>
              <a:t> </a:t>
            </a:r>
            <a:r>
              <a:rPr dirty="0" err="1"/>
              <a:t>сотрудничеству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странами</a:t>
            </a:r>
            <a:r>
              <a:rPr dirty="0"/>
              <a:t> </a:t>
            </a:r>
            <a:r>
              <a:rPr dirty="0" err="1" smtClean="0"/>
              <a:t>Латинско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Америки</a:t>
            </a:r>
            <a:r>
              <a:rPr dirty="0"/>
              <a:t>»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национальны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комитет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Международная</a:t>
            </a:r>
            <a:r>
              <a:rPr dirty="0"/>
              <a:t> </a:t>
            </a:r>
            <a:r>
              <a:rPr dirty="0" err="1"/>
              <a:t>торговая</a:t>
            </a:r>
            <a:r>
              <a:rPr dirty="0"/>
              <a:t> </a:t>
            </a:r>
            <a:r>
              <a:rPr dirty="0" err="1"/>
              <a:t>палата</a:t>
            </a:r>
            <a:r>
              <a:rPr dirty="0"/>
              <a:t> – </a:t>
            </a:r>
            <a:r>
              <a:rPr dirty="0" err="1"/>
              <a:t>Всемирная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</a:t>
            </a:r>
            <a:r>
              <a:rPr dirty="0" err="1"/>
              <a:t>бизнеса</a:t>
            </a:r>
            <a:r>
              <a:rPr dirty="0"/>
              <a:t> </a:t>
            </a:r>
          </a:p>
        </p:txBody>
      </p:sp>
      <p:sp>
        <p:nvSpPr>
          <p:cNvPr id="423" name="Rectangle"/>
          <p:cNvSpPr/>
          <p:nvPr/>
        </p:nvSpPr>
        <p:spPr>
          <a:xfrm>
            <a:off x="1528948" y="836612"/>
            <a:ext cx="21419295" cy="22510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4" name="ФИНАНСОВЫЕ ПРОДУКТЫ:…"/>
          <p:cNvSpPr txBox="1"/>
          <p:nvPr/>
        </p:nvSpPr>
        <p:spPr>
          <a:xfrm>
            <a:off x="1782947" y="976312"/>
            <a:ext cx="19875353" cy="180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457200">
              <a:lnSpc>
                <a:spcPct val="80000"/>
              </a:lnSpc>
              <a:spcBef>
                <a:spcPts val="120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ФИНАНСОВЫЕ ПРОДУКТЫ:</a:t>
            </a:r>
          </a:p>
          <a:p>
            <a:pPr algn="l" defTabSz="457200">
              <a:lnSpc>
                <a:spcPct val="80000"/>
              </a:lnSpc>
              <a:spcBef>
                <a:spcPts val="120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КРЕДИТНО-ГАРАНТИ</a:t>
            </a:r>
            <a:r>
              <a:rPr lang="ru-RU" dirty="0"/>
              <a:t>Й</a:t>
            </a:r>
            <a:r>
              <a:rPr dirty="0"/>
              <a:t>НАЯ ПОДДЕРЖКА ЭКПОРТА  </a:t>
            </a:r>
          </a:p>
        </p:txBody>
      </p:sp>
      <p:sp>
        <p:nvSpPr>
          <p:cNvPr id="425" name="Rectangle"/>
          <p:cNvSpPr/>
          <p:nvPr/>
        </p:nvSpPr>
        <p:spPr>
          <a:xfrm>
            <a:off x="1528948" y="3659513"/>
            <a:ext cx="318573" cy="2096325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6" name="Основная цель РОСЭКСИМБАНК предоставление финансовой и гарантийной поддержки российским экспортерам для реализации потребностей экспортеров в финансировании экспортных операций и поддержки их экспортной деятельности в целом"/>
          <p:cNvSpPr txBox="1"/>
          <p:nvPr/>
        </p:nvSpPr>
        <p:spPr>
          <a:xfrm>
            <a:off x="2135768" y="3804545"/>
            <a:ext cx="17583505" cy="18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/>
              <a:t>Основная</a:t>
            </a:r>
            <a:r>
              <a:rPr dirty="0"/>
              <a:t> </a:t>
            </a:r>
            <a:r>
              <a:rPr dirty="0" err="1"/>
              <a:t>цель</a:t>
            </a:r>
            <a:r>
              <a:rPr dirty="0"/>
              <a:t> </a:t>
            </a:r>
            <a:r>
              <a:rPr dirty="0" smtClean="0"/>
              <a:t>РОСЭКСИМБАНК</a:t>
            </a:r>
            <a:r>
              <a:rPr lang="ru-RU" dirty="0" smtClean="0"/>
              <a:t>а -</a:t>
            </a:r>
            <a:r>
              <a:rPr dirty="0" smtClean="0"/>
              <a:t> </a:t>
            </a:r>
            <a:r>
              <a:rPr dirty="0" err="1"/>
              <a:t>предоставление</a:t>
            </a:r>
            <a:r>
              <a:rPr dirty="0"/>
              <a:t> </a:t>
            </a:r>
            <a:r>
              <a:rPr dirty="0" err="1" smtClean="0"/>
              <a:t>финансово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 smtClean="0"/>
              <a:t>гаранти</a:t>
            </a:r>
            <a:r>
              <a:rPr lang="ru-RU" dirty="0" smtClean="0"/>
              <a:t>й</a:t>
            </a:r>
            <a:r>
              <a:rPr dirty="0" err="1" smtClean="0"/>
              <a:t>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поддержки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ским</a:t>
            </a:r>
            <a:r>
              <a:rPr dirty="0" smtClean="0"/>
              <a:t> </a:t>
            </a:r>
            <a:r>
              <a:rPr dirty="0" err="1"/>
              <a:t>экспортерам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 smtClean="0"/>
              <a:t>потребносте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экспортеров</a:t>
            </a:r>
            <a:r>
              <a:rPr dirty="0"/>
              <a:t> в </a:t>
            </a:r>
            <a:r>
              <a:rPr dirty="0" err="1"/>
              <a:t>финансировании</a:t>
            </a:r>
            <a:r>
              <a:rPr dirty="0"/>
              <a:t> </a:t>
            </a:r>
            <a:r>
              <a:rPr dirty="0" err="1"/>
              <a:t>экспортных</a:t>
            </a:r>
            <a:r>
              <a:rPr dirty="0"/>
              <a:t> </a:t>
            </a:r>
            <a:r>
              <a:rPr dirty="0" err="1" smtClean="0"/>
              <a:t>операци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и поддержки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деятельности</a:t>
            </a:r>
            <a:r>
              <a:rPr dirty="0"/>
              <a:t> в </a:t>
            </a:r>
            <a:r>
              <a:rPr dirty="0" err="1"/>
              <a:t>целом</a:t>
            </a:r>
            <a:r>
              <a:rPr dirty="0"/>
              <a:t> </a:t>
            </a:r>
          </a:p>
        </p:txBody>
      </p:sp>
      <p:sp>
        <p:nvSpPr>
          <p:cNvPr id="427" name="Экспортеры российской продукции или услуг…"/>
          <p:cNvSpPr txBox="1"/>
          <p:nvPr/>
        </p:nvSpPr>
        <p:spPr>
          <a:xfrm>
            <a:off x="14176515" y="8535643"/>
            <a:ext cx="8316102" cy="4564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381000" indent="-381000" algn="l" defTabSz="457200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Экспортеры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 </a:t>
            </a:r>
          </a:p>
          <a:p>
            <a:pPr marL="381000" indent="-381000" algn="l" defTabSz="457200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ские</a:t>
            </a:r>
            <a:r>
              <a:rPr dirty="0" smtClean="0"/>
              <a:t> </a:t>
            </a:r>
            <a:r>
              <a:rPr dirty="0" err="1"/>
              <a:t>производители</a:t>
            </a:r>
            <a:r>
              <a:rPr dirty="0"/>
              <a:t>, </a:t>
            </a:r>
            <a:r>
              <a:rPr dirty="0" err="1"/>
              <a:t>поставляющие</a:t>
            </a:r>
            <a:r>
              <a:rPr dirty="0"/>
              <a:t> </a:t>
            </a:r>
            <a:r>
              <a:rPr dirty="0" err="1"/>
              <a:t>продукцию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экспорт</a:t>
            </a:r>
            <a:r>
              <a:rPr dirty="0"/>
              <a:t> </a:t>
            </a:r>
            <a:r>
              <a:rPr dirty="0" err="1"/>
              <a:t>посредством</a:t>
            </a:r>
            <a:r>
              <a:rPr dirty="0"/>
              <a:t> </a:t>
            </a:r>
            <a:r>
              <a:rPr dirty="0" err="1"/>
              <a:t>торговых</a:t>
            </a:r>
            <a:r>
              <a:rPr dirty="0"/>
              <a:t> </a:t>
            </a:r>
            <a:r>
              <a:rPr dirty="0" err="1"/>
              <a:t>домов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агентов</a:t>
            </a:r>
            <a:r>
              <a:rPr dirty="0"/>
              <a:t> </a:t>
            </a:r>
          </a:p>
          <a:p>
            <a:pPr marL="381000" indent="-381000" algn="l" defTabSz="457200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Иностранные</a:t>
            </a:r>
            <a:r>
              <a:rPr dirty="0"/>
              <a:t> </a:t>
            </a:r>
            <a:r>
              <a:rPr dirty="0" err="1"/>
              <a:t>покупатели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</a:p>
          <a:p>
            <a:pPr marL="381000" indent="-381000" algn="l" defTabSz="457200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Зарубежные</a:t>
            </a:r>
            <a:r>
              <a:rPr dirty="0"/>
              <a:t> </a:t>
            </a:r>
            <a:r>
              <a:rPr dirty="0" err="1"/>
              <a:t>финансовые</a:t>
            </a:r>
            <a:r>
              <a:rPr dirty="0"/>
              <a:t> </a:t>
            </a:r>
            <a:r>
              <a:rPr dirty="0" err="1"/>
              <a:t>институты</a:t>
            </a:r>
            <a:r>
              <a:rPr dirty="0"/>
              <a:t> (в </a:t>
            </a:r>
            <a:r>
              <a:rPr dirty="0" err="1"/>
              <a:t>целях</a:t>
            </a:r>
            <a:r>
              <a:rPr dirty="0"/>
              <a:t> </a:t>
            </a:r>
            <a:r>
              <a:rPr dirty="0" err="1"/>
              <a:t>финансирования</a:t>
            </a:r>
            <a:r>
              <a:rPr dirty="0"/>
              <a:t> </a:t>
            </a:r>
            <a:r>
              <a:rPr dirty="0" err="1"/>
              <a:t>контрактов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приобретение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r>
              <a:rPr dirty="0"/>
              <a:t> и </a:t>
            </a:r>
            <a:r>
              <a:rPr dirty="0" err="1"/>
              <a:t>услуг</a:t>
            </a:r>
            <a:r>
              <a:rPr dirty="0"/>
              <a:t>) </a:t>
            </a:r>
          </a:p>
        </p:txBody>
      </p:sp>
      <p:sp>
        <p:nvSpPr>
          <p:cNvPr id="428" name="Для кого предназначены продукты РОСЭКСИМБАНК:"/>
          <p:cNvSpPr txBox="1"/>
          <p:nvPr/>
        </p:nvSpPr>
        <p:spPr>
          <a:xfrm>
            <a:off x="14176515" y="7163355"/>
            <a:ext cx="72889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Для кого предназначены продукты РОСЭКСИМБАНК: </a:t>
            </a:r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26865" y="5837477"/>
            <a:ext cx="6107240" cy="438068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22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2</a:t>
            </a:r>
            <a:r>
              <a:rPr lang="ru-RU" dirty="0" smtClean="0"/>
              <a:t>0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Rectangle"/>
          <p:cNvSpPr/>
          <p:nvPr/>
        </p:nvSpPr>
        <p:spPr>
          <a:xfrm>
            <a:off x="1528948" y="6200663"/>
            <a:ext cx="7911862" cy="3495428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3" name="Rectangle"/>
          <p:cNvSpPr/>
          <p:nvPr/>
        </p:nvSpPr>
        <p:spPr>
          <a:xfrm>
            <a:off x="11464877" y="6200663"/>
            <a:ext cx="11245562" cy="3495428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4" name="I. Предэкспортное финансирование:…"/>
          <p:cNvSpPr txBox="1"/>
          <p:nvPr/>
        </p:nvSpPr>
        <p:spPr>
          <a:xfrm>
            <a:off x="1528948" y="6859025"/>
            <a:ext cx="7621077" cy="300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I.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Предэкспортное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 smtClean="0">
                <a:solidFill>
                  <a:schemeClr val="accent5">
                    <a:lumMod val="75000"/>
                  </a:schemeClr>
                </a:solidFill>
              </a:rPr>
              <a:t>финансирование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(пополнение оборотных средств)</a:t>
            </a:r>
            <a:r>
              <a:rPr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*</a:t>
            </a:r>
            <a:r>
              <a:rPr dirty="0" err="1" smtClean="0"/>
              <a:t>Финансирование</a:t>
            </a:r>
            <a:r>
              <a:rPr dirty="0" smtClean="0"/>
              <a:t> </a:t>
            </a:r>
            <a:r>
              <a:rPr dirty="0" err="1"/>
              <a:t>расходов</a:t>
            </a:r>
            <a:r>
              <a:rPr dirty="0"/>
              <a:t> по </a:t>
            </a:r>
            <a:r>
              <a:rPr dirty="0" err="1"/>
              <a:t>экспортному</a:t>
            </a:r>
            <a:r>
              <a:rPr dirty="0"/>
              <a:t> </a:t>
            </a:r>
            <a:r>
              <a:rPr dirty="0" err="1"/>
              <a:t>контракту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*</a:t>
            </a:r>
            <a:r>
              <a:rPr dirty="0" err="1" smtClean="0"/>
              <a:t>Финансирование</a:t>
            </a:r>
            <a:r>
              <a:rPr dirty="0" smtClean="0"/>
              <a:t> </a:t>
            </a:r>
            <a:r>
              <a:rPr dirty="0" err="1"/>
              <a:t>текущих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 по </a:t>
            </a:r>
            <a:r>
              <a:rPr dirty="0" err="1"/>
              <a:t>экспортным</a:t>
            </a:r>
            <a:r>
              <a:rPr dirty="0"/>
              <a:t> </a:t>
            </a:r>
            <a:r>
              <a:rPr dirty="0" err="1"/>
              <a:t>поставкам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435" name="ЭКСПОРТ"/>
          <p:cNvSpPr txBox="1"/>
          <p:nvPr/>
        </p:nvSpPr>
        <p:spPr>
          <a:xfrm rot="16200000">
            <a:off x="8721963" y="7534039"/>
            <a:ext cx="3495427" cy="82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defTabSz="457200">
              <a:spcBef>
                <a:spcPts val="1200"/>
              </a:spcBef>
              <a:defRPr sz="45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ЭКСПОРТ </a:t>
            </a:r>
          </a:p>
        </p:txBody>
      </p:sp>
      <p:sp>
        <p:nvSpPr>
          <p:cNvPr id="436" name="II. Постэкспортное финансирование:…"/>
          <p:cNvSpPr txBox="1"/>
          <p:nvPr/>
        </p:nvSpPr>
        <p:spPr>
          <a:xfrm>
            <a:off x="11651306" y="6703937"/>
            <a:ext cx="10596659" cy="26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II.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Постэкспортное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 smtClean="0">
                <a:solidFill>
                  <a:schemeClr val="accent5">
                    <a:lumMod val="75000"/>
                  </a:schemeClr>
                </a:solidFill>
              </a:rPr>
              <a:t>финансирование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(отсрочка платежа по поставке)</a:t>
            </a:r>
            <a:r>
              <a:rPr dirty="0" smtClean="0"/>
              <a:t>: </a:t>
            </a:r>
            <a:endParaRPr dirty="0"/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*</a:t>
            </a:r>
            <a:r>
              <a:rPr dirty="0" err="1" smtClean="0"/>
              <a:t>Финансирование</a:t>
            </a:r>
            <a:r>
              <a:rPr dirty="0" smtClean="0"/>
              <a:t> </a:t>
            </a:r>
            <a:r>
              <a:rPr dirty="0" err="1"/>
              <a:t>коммерческого</a:t>
            </a:r>
            <a:r>
              <a:rPr dirty="0"/>
              <a:t> </a:t>
            </a:r>
            <a:r>
              <a:rPr dirty="0" err="1"/>
              <a:t>кредита</a:t>
            </a:r>
            <a:r>
              <a:rPr dirty="0"/>
              <a:t> </a:t>
            </a:r>
            <a:r>
              <a:rPr dirty="0" err="1"/>
              <a:t>экспортера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*</a:t>
            </a:r>
            <a:r>
              <a:rPr dirty="0" err="1" smtClean="0"/>
              <a:t>Финансирование</a:t>
            </a:r>
            <a:r>
              <a:rPr dirty="0" smtClean="0"/>
              <a:t> </a:t>
            </a:r>
            <a:r>
              <a:rPr dirty="0" err="1"/>
              <a:t>торгового</a:t>
            </a:r>
            <a:r>
              <a:rPr dirty="0"/>
              <a:t> </a:t>
            </a:r>
            <a:r>
              <a:rPr dirty="0" err="1"/>
              <a:t>оборота</a:t>
            </a:r>
            <a:r>
              <a:rPr dirty="0"/>
              <a:t> с </a:t>
            </a:r>
            <a:r>
              <a:rPr dirty="0" err="1"/>
              <a:t>иностранными</a:t>
            </a:r>
            <a:r>
              <a:rPr dirty="0"/>
              <a:t> </a:t>
            </a:r>
            <a:r>
              <a:rPr dirty="0" err="1"/>
              <a:t>покупателями</a:t>
            </a:r>
            <a:r>
              <a:rPr dirty="0"/>
              <a:t>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*</a:t>
            </a:r>
            <a:r>
              <a:rPr dirty="0" err="1" smtClean="0"/>
              <a:t>Финансирование</a:t>
            </a:r>
            <a:r>
              <a:rPr dirty="0" smtClean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уступку</a:t>
            </a:r>
            <a:r>
              <a:rPr dirty="0"/>
              <a:t> </a:t>
            </a:r>
            <a:r>
              <a:rPr dirty="0" err="1"/>
              <a:t>денежных</a:t>
            </a:r>
            <a:r>
              <a:rPr dirty="0"/>
              <a:t> </a:t>
            </a:r>
            <a:r>
              <a:rPr dirty="0" err="1" smtClean="0"/>
              <a:t>требовани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факторинг</a:t>
            </a:r>
            <a:r>
              <a:rPr dirty="0"/>
              <a:t>) </a:t>
            </a:r>
          </a:p>
        </p:txBody>
      </p:sp>
      <p:sp>
        <p:nvSpPr>
          <p:cNvPr id="437" name="ПРОДУКТЫ РОСЭКСИМБАНК"/>
          <p:cNvSpPr txBox="1"/>
          <p:nvPr/>
        </p:nvSpPr>
        <p:spPr>
          <a:xfrm>
            <a:off x="1528948" y="976312"/>
            <a:ext cx="1144158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6000" b="0">
                <a:solidFill>
                  <a:srgbClr val="0F2E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ПРОДУКТЫ РОСЭКСИМБАНК </a:t>
            </a:r>
          </a:p>
        </p:txBody>
      </p:sp>
      <p:sp>
        <p:nvSpPr>
          <p:cNvPr id="438" name="Rectangle"/>
          <p:cNvSpPr/>
          <p:nvPr/>
        </p:nvSpPr>
        <p:spPr>
          <a:xfrm>
            <a:off x="1528948" y="3301587"/>
            <a:ext cx="318573" cy="1441482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9" name="Продуктовая линейка РОСЭКСИМБАНК разработана с целью обеспечить поддержку экспортных контрактов на всех этапах их реализации."/>
          <p:cNvSpPr txBox="1"/>
          <p:nvPr/>
        </p:nvSpPr>
        <p:spPr>
          <a:xfrm>
            <a:off x="2135768" y="3447970"/>
            <a:ext cx="15281217" cy="114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Продуктовая линейка РОСЭКСИМБАНК разработана с целью обеспечить поддержку экспортных контрактов на всех этапах их реализации. </a:t>
            </a:r>
          </a:p>
        </p:txBody>
      </p:sp>
      <p:sp>
        <p:nvSpPr>
          <p:cNvPr id="440" name="Кредиты на поддержку экспорта"/>
          <p:cNvSpPr txBox="1"/>
          <p:nvPr/>
        </p:nvSpPr>
        <p:spPr>
          <a:xfrm>
            <a:off x="1528948" y="2337024"/>
            <a:ext cx="6633692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Кредиты на поддержку экспорта </a:t>
            </a:r>
          </a:p>
        </p:txBody>
      </p:sp>
      <p:sp>
        <p:nvSpPr>
          <p:cNvPr id="441" name="Финансирование экспортера:"/>
          <p:cNvSpPr txBox="1"/>
          <p:nvPr/>
        </p:nvSpPr>
        <p:spPr>
          <a:xfrm>
            <a:off x="1528948" y="5303126"/>
            <a:ext cx="5950943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Финансирование экспортера: </a:t>
            </a:r>
          </a:p>
        </p:txBody>
      </p:sp>
      <p:sp>
        <p:nvSpPr>
          <p:cNvPr id="442" name="Triangle"/>
          <p:cNvSpPr/>
          <p:nvPr/>
        </p:nvSpPr>
        <p:spPr>
          <a:xfrm rot="13500000">
            <a:off x="9415772" y="8042874"/>
            <a:ext cx="456271" cy="45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3" name="Triangle"/>
          <p:cNvSpPr/>
          <p:nvPr/>
        </p:nvSpPr>
        <p:spPr>
          <a:xfrm rot="13500000">
            <a:off x="10744677" y="8042873"/>
            <a:ext cx="456270" cy="456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4" name="23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2</a:t>
            </a:r>
            <a:r>
              <a:rPr lang="ru-RU" dirty="0" smtClean="0"/>
              <a:t>1</a:t>
            </a:r>
            <a:endParaRPr dirty="0"/>
          </a:p>
        </p:txBody>
      </p:sp>
      <p:sp>
        <p:nvSpPr>
          <p:cNvPr id="16" name="Банковские гарантии на поддержку экспорта:"/>
          <p:cNvSpPr txBox="1"/>
          <p:nvPr/>
        </p:nvSpPr>
        <p:spPr>
          <a:xfrm>
            <a:off x="1528948" y="9772848"/>
            <a:ext cx="9188140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Банковские</a:t>
            </a:r>
            <a:r>
              <a:rPr dirty="0"/>
              <a:t> </a:t>
            </a:r>
            <a:r>
              <a:rPr dirty="0" err="1"/>
              <a:t>гарантии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поддержку</a:t>
            </a:r>
            <a:r>
              <a:rPr dirty="0"/>
              <a:t> экспорта: </a:t>
            </a:r>
          </a:p>
        </p:txBody>
      </p:sp>
      <p:sp>
        <p:nvSpPr>
          <p:cNvPr id="19" name="Rectangle"/>
          <p:cNvSpPr/>
          <p:nvPr/>
        </p:nvSpPr>
        <p:spPr>
          <a:xfrm>
            <a:off x="1528947" y="10650161"/>
            <a:ext cx="21181491" cy="2517285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2800" dirty="0" smtClean="0">
                <a:solidFill>
                  <a:schemeClr val="tx1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Тендерные гарантии</a:t>
            </a:r>
          </a:p>
          <a:p>
            <a:pPr algn="l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*Гарантии возврата авансового платежа</a:t>
            </a:r>
          </a:p>
          <a:p>
            <a:pPr algn="l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*Гарантия надлежащего исполнения обязательств</a:t>
            </a:r>
          </a:p>
          <a:p>
            <a:pPr algn="l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*Гарантия платежа</a:t>
            </a:r>
          </a:p>
          <a:p>
            <a:pPr algn="l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*Гарантия в пользу налоговых органов</a:t>
            </a:r>
          </a:p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13.jpg" descr="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5"/>
            <a:ext cx="24384001" cy="13715590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Rectangle"/>
          <p:cNvSpPr/>
          <p:nvPr/>
        </p:nvSpPr>
        <p:spPr>
          <a:xfrm>
            <a:off x="1254496" y="3446812"/>
            <a:ext cx="15178232" cy="6822376"/>
          </a:xfrm>
          <a:prstGeom prst="rect">
            <a:avLst/>
          </a:prstGeom>
          <a:solidFill>
            <a:srgbClr val="0F2E5B">
              <a:alpha val="7495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3" name="КАК НАЧАТЬ РАБОТУ…"/>
          <p:cNvSpPr txBox="1"/>
          <p:nvPr/>
        </p:nvSpPr>
        <p:spPr>
          <a:xfrm>
            <a:off x="1984194" y="4043362"/>
            <a:ext cx="13718835" cy="562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КАК НАЧАТЬ РАБОТУ </a:t>
            </a:r>
          </a:p>
          <a:p>
            <a:pPr algn="l">
              <a:defRPr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 РЭЦ </a:t>
            </a:r>
          </a:p>
        </p:txBody>
      </p:sp>
      <p:sp>
        <p:nvSpPr>
          <p:cNvPr id="484" name="Triangle"/>
          <p:cNvSpPr/>
          <p:nvPr/>
        </p:nvSpPr>
        <p:spPr>
          <a:xfrm rot="5400000">
            <a:off x="14221773" y="6055962"/>
            <a:ext cx="6822376" cy="1604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5" name="27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2</a:t>
            </a:r>
            <a:r>
              <a:rPr lang="ru-RU" dirty="0" smtClean="0"/>
              <a:t>2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Способы обращения в РЭЦ"/>
          <p:cNvSpPr txBox="1"/>
          <p:nvPr/>
        </p:nvSpPr>
        <p:spPr>
          <a:xfrm>
            <a:off x="1155365" y="653938"/>
            <a:ext cx="5478972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Способы</a:t>
            </a:r>
            <a:r>
              <a:rPr dirty="0"/>
              <a:t> </a:t>
            </a:r>
            <a:r>
              <a:rPr dirty="0" err="1"/>
              <a:t>обращения</a:t>
            </a:r>
            <a:r>
              <a:rPr dirty="0"/>
              <a:t> в РЭЦ </a:t>
            </a:r>
          </a:p>
        </p:txBody>
      </p:sp>
      <p:sp>
        <p:nvSpPr>
          <p:cNvPr id="488" name="Экспортер"/>
          <p:cNvSpPr txBox="1"/>
          <p:nvPr/>
        </p:nvSpPr>
        <p:spPr>
          <a:xfrm>
            <a:off x="1963735" y="3772693"/>
            <a:ext cx="1955001" cy="52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25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Экспортер </a:t>
            </a:r>
          </a:p>
        </p:txBody>
      </p:sp>
      <p:sp>
        <p:nvSpPr>
          <p:cNvPr id="489" name="Позвонить по телефону +7 (495) 937 47 47"/>
          <p:cNvSpPr txBox="1"/>
          <p:nvPr/>
        </p:nvSpPr>
        <p:spPr>
          <a:xfrm>
            <a:off x="6824051" y="1316479"/>
            <a:ext cx="12323886" cy="122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Позвонить</a:t>
            </a:r>
            <a:r>
              <a:rPr dirty="0"/>
              <a:t> по </a:t>
            </a:r>
            <a:r>
              <a:rPr dirty="0" err="1"/>
              <a:t>телефону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+7 (495) 937 47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47</a:t>
            </a:r>
            <a:r>
              <a:rPr lang="en-US" b="1" dirty="0" smtClean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+7 (906) 126 31 05, +7 (961) 380</a:t>
            </a:r>
            <a:r>
              <a:rPr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23 43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90" name="Авторизоваться на портале www.exportcenter.ru и направить запрос через «ЛИЧНЫЙ КАБИНЕТ»"/>
          <p:cNvSpPr txBox="1"/>
          <p:nvPr/>
        </p:nvSpPr>
        <p:spPr>
          <a:xfrm>
            <a:off x="6824051" y="2414832"/>
            <a:ext cx="14872660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Авторизоваться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портале</a:t>
            </a:r>
            <a:r>
              <a:rPr dirty="0"/>
              <a:t> www.exportcenter.ru и </a:t>
            </a:r>
            <a:r>
              <a:rPr dirty="0" err="1"/>
              <a:t>направить</a:t>
            </a:r>
            <a:r>
              <a:rPr dirty="0"/>
              <a:t> </a:t>
            </a:r>
            <a:r>
              <a:rPr dirty="0" err="1"/>
              <a:t>запрос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«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ЛИЧНЫ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Й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КАБИНЕТ» </a:t>
            </a:r>
          </a:p>
        </p:txBody>
      </p:sp>
      <p:sp>
        <p:nvSpPr>
          <p:cNvPr id="491" name="Направить письмо в свободной форме на адрес info@exportcenter.ru"/>
          <p:cNvSpPr txBox="1"/>
          <p:nvPr/>
        </p:nvSpPr>
        <p:spPr>
          <a:xfrm>
            <a:off x="6824051" y="3205410"/>
            <a:ext cx="14832586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Направить</a:t>
            </a:r>
            <a:r>
              <a:rPr dirty="0"/>
              <a:t> </a:t>
            </a:r>
            <a:r>
              <a:rPr dirty="0" err="1"/>
              <a:t>письмо</a:t>
            </a:r>
            <a:r>
              <a:rPr dirty="0"/>
              <a:t> в </a:t>
            </a:r>
            <a:r>
              <a:rPr dirty="0" err="1" smtClean="0"/>
              <a:t>свободно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форме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адрес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  <a:hlinkClick r:id="rId2"/>
              </a:rPr>
              <a:t>info@exportcenter.ru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rPr>
              <a:t>samara@exportcenter</a:t>
            </a:r>
            <a:r>
              <a:rPr lang="en-US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rPr>
              <a:t>.ru</a:t>
            </a:r>
            <a:r>
              <a:rPr lang="en-US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92" name="Написать запрос через МОБИЛЬНОЕ ПРИЛОЖЕНИЕ"/>
          <p:cNvSpPr txBox="1"/>
          <p:nvPr/>
        </p:nvSpPr>
        <p:spPr>
          <a:xfrm>
            <a:off x="6824051" y="4037013"/>
            <a:ext cx="8232404" cy="52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Написать запрос через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МОБИЛЬНОЕ ПРИЛОЖЕНИЕ </a:t>
            </a:r>
          </a:p>
        </p:txBody>
      </p:sp>
      <p:sp>
        <p:nvSpPr>
          <p:cNvPr id="493" name="Личный кабинет экспортера"/>
          <p:cNvSpPr txBox="1"/>
          <p:nvPr/>
        </p:nvSpPr>
        <p:spPr>
          <a:xfrm>
            <a:off x="1155365" y="4991346"/>
            <a:ext cx="5682645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Личны</a:t>
            </a:r>
            <a:r>
              <a:rPr lang="ru-RU" dirty="0"/>
              <a:t>й</a:t>
            </a:r>
            <a:r>
              <a:rPr dirty="0" smtClean="0"/>
              <a:t> </a:t>
            </a:r>
            <a:r>
              <a:rPr dirty="0" err="1"/>
              <a:t>кабинет</a:t>
            </a:r>
            <a:r>
              <a:rPr dirty="0"/>
              <a:t> </a:t>
            </a:r>
            <a:r>
              <a:rPr dirty="0" err="1"/>
              <a:t>экспортера</a:t>
            </a:r>
            <a:r>
              <a:rPr dirty="0"/>
              <a:t> </a:t>
            </a:r>
          </a:p>
        </p:txBody>
      </p:sp>
      <p:sp>
        <p:nvSpPr>
          <p:cNvPr id="494" name="В личном кабинете экспортера вы можете:…"/>
          <p:cNvSpPr txBox="1"/>
          <p:nvPr/>
        </p:nvSpPr>
        <p:spPr>
          <a:xfrm>
            <a:off x="1155365" y="5480345"/>
            <a:ext cx="16483649" cy="3222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5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В </a:t>
            </a:r>
            <a:r>
              <a:rPr dirty="0" err="1"/>
              <a:t>личном</a:t>
            </a:r>
            <a:r>
              <a:rPr dirty="0"/>
              <a:t> </a:t>
            </a:r>
            <a:r>
              <a:rPr dirty="0" err="1"/>
              <a:t>кабинете</a:t>
            </a:r>
            <a:r>
              <a:rPr dirty="0"/>
              <a:t> </a:t>
            </a:r>
            <a:r>
              <a:rPr dirty="0" err="1"/>
              <a:t>экспортера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можете</a:t>
            </a:r>
            <a:r>
              <a:rPr dirty="0"/>
              <a:t>: </a:t>
            </a:r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– </a:t>
            </a:r>
            <a:r>
              <a:rPr dirty="0" err="1"/>
              <a:t>Подать</a:t>
            </a:r>
            <a:r>
              <a:rPr dirty="0"/>
              <a:t> </a:t>
            </a:r>
            <a:r>
              <a:rPr dirty="0" err="1"/>
              <a:t>заявку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оформление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РЭЦ</a:t>
            </a:r>
            <a:br>
              <a:rPr dirty="0"/>
            </a:br>
            <a:r>
              <a:rPr dirty="0"/>
              <a:t>– </a:t>
            </a:r>
            <a:r>
              <a:rPr dirty="0" err="1"/>
              <a:t>Отправить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документы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рассмотрения</a:t>
            </a:r>
            <a:r>
              <a:rPr dirty="0"/>
              <a:t> </a:t>
            </a:r>
            <a:r>
              <a:rPr dirty="0" err="1" smtClean="0"/>
              <a:t>ваше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заявки</a:t>
            </a:r>
            <a:r>
              <a:rPr dirty="0"/>
              <a:t> – </a:t>
            </a:r>
            <a:endParaRPr lang="ru-RU" dirty="0" smtClean="0"/>
          </a:p>
          <a:p>
            <a:pPr algn="l" defTabSz="457200">
              <a:lnSpc>
                <a:spcPct val="120000"/>
              </a:lnSpc>
              <a:spcBef>
                <a:spcPts val="1200"/>
              </a:spcBef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 smtClean="0"/>
              <a:t>-  </a:t>
            </a:r>
            <a:r>
              <a:rPr dirty="0" err="1" smtClean="0"/>
              <a:t>Обратиться</a:t>
            </a:r>
            <a:r>
              <a:rPr dirty="0" smtClean="0"/>
              <a:t> </a:t>
            </a:r>
            <a:r>
              <a:rPr dirty="0"/>
              <a:t>с </a:t>
            </a:r>
            <a:r>
              <a:rPr dirty="0" err="1"/>
              <a:t>вопросом</a:t>
            </a:r>
            <a:r>
              <a:rPr dirty="0"/>
              <a:t> к </a:t>
            </a:r>
            <a:r>
              <a:rPr dirty="0" err="1"/>
              <a:t>сотруднику</a:t>
            </a:r>
            <a:r>
              <a:rPr dirty="0"/>
              <a:t/>
            </a:r>
            <a:br>
              <a:rPr dirty="0"/>
            </a:br>
            <a:r>
              <a:rPr dirty="0"/>
              <a:t>– </a:t>
            </a:r>
            <a:r>
              <a:rPr dirty="0" err="1"/>
              <a:t>Отслеживать</a:t>
            </a:r>
            <a:r>
              <a:rPr dirty="0"/>
              <a:t> </a:t>
            </a: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ваших</a:t>
            </a:r>
            <a:r>
              <a:rPr dirty="0"/>
              <a:t> </a:t>
            </a:r>
            <a:r>
              <a:rPr dirty="0" err="1" smtClean="0"/>
              <a:t>обращени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заявок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оказание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/>
            </a:r>
            <a:br>
              <a:rPr dirty="0"/>
            </a:br>
            <a:r>
              <a:rPr dirty="0"/>
              <a:t>– </a:t>
            </a:r>
            <a:r>
              <a:rPr dirty="0" err="1"/>
              <a:t>Управлять</a:t>
            </a:r>
            <a:r>
              <a:rPr dirty="0"/>
              <a:t> </a:t>
            </a:r>
            <a:r>
              <a:rPr dirty="0" err="1"/>
              <a:t>подписками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новости</a:t>
            </a:r>
            <a:r>
              <a:rPr dirty="0"/>
              <a:t> и </a:t>
            </a:r>
            <a:r>
              <a:rPr dirty="0" err="1"/>
              <a:t>мероприятия</a:t>
            </a:r>
            <a:r>
              <a:rPr dirty="0"/>
              <a:t> РЭЦ </a:t>
            </a:r>
          </a:p>
        </p:txBody>
      </p:sp>
      <p:sp>
        <p:nvSpPr>
          <p:cNvPr id="495" name="Пример стандартного запроса в личном кабинете"/>
          <p:cNvSpPr txBox="1"/>
          <p:nvPr/>
        </p:nvSpPr>
        <p:spPr>
          <a:xfrm>
            <a:off x="1155365" y="8588375"/>
            <a:ext cx="9787918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Пример стандартного запроса в личном кабинете </a:t>
            </a:r>
          </a:p>
        </p:txBody>
      </p:sp>
      <p:sp>
        <p:nvSpPr>
          <p:cNvPr id="496" name="Авторизуйтесь на портале…"/>
          <p:cNvSpPr txBox="1"/>
          <p:nvPr/>
        </p:nvSpPr>
        <p:spPr>
          <a:xfrm>
            <a:off x="1155365" y="9415484"/>
            <a:ext cx="19138251" cy="360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marL="381000" indent="-381000" algn="l" defTabSz="457200">
              <a:spcBef>
                <a:spcPts val="1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Авторизу</a:t>
            </a:r>
            <a:r>
              <a:rPr lang="ru-RU" dirty="0" smtClean="0"/>
              <a:t>й</a:t>
            </a:r>
            <a:r>
              <a:rPr dirty="0" err="1" smtClean="0"/>
              <a:t>тесь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портале</a:t>
            </a:r>
            <a:endParaRPr dirty="0"/>
          </a:p>
          <a:p>
            <a:pPr marL="381000" indent="-381000" algn="l" defTabSz="457200">
              <a:spcBef>
                <a:spcPts val="1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Нажмите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кнопку</a:t>
            </a:r>
            <a:r>
              <a:rPr dirty="0"/>
              <a:t> «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услугу</a:t>
            </a:r>
            <a:r>
              <a:rPr dirty="0"/>
              <a:t>» </a:t>
            </a:r>
          </a:p>
          <a:p>
            <a:pPr marL="381000" indent="-381000" algn="l" defTabSz="457200">
              <a:spcBef>
                <a:spcPts val="1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Заполните</a:t>
            </a:r>
            <a:r>
              <a:rPr dirty="0"/>
              <a:t> </a:t>
            </a:r>
            <a:r>
              <a:rPr dirty="0" err="1"/>
              <a:t>электронную</a:t>
            </a:r>
            <a:r>
              <a:rPr dirty="0"/>
              <a:t> </a:t>
            </a:r>
            <a:r>
              <a:rPr dirty="0" err="1"/>
              <a:t>анкету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предоставление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в </a:t>
            </a:r>
            <a:r>
              <a:rPr dirty="0" err="1"/>
              <a:t>личном</a:t>
            </a:r>
            <a:r>
              <a:rPr dirty="0"/>
              <a:t> </a:t>
            </a:r>
            <a:r>
              <a:rPr dirty="0" err="1"/>
              <a:t>кабинете</a:t>
            </a:r>
            <a:r>
              <a:rPr dirty="0"/>
              <a:t> </a:t>
            </a:r>
          </a:p>
          <a:p>
            <a:pPr marL="381000" indent="-381000" algn="l" defTabSz="457200">
              <a:spcBef>
                <a:spcPts val="1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/>
              <a:t>Скача</a:t>
            </a:r>
            <a:r>
              <a:rPr lang="ru-RU" dirty="0" smtClean="0"/>
              <a:t>й</a:t>
            </a:r>
            <a:r>
              <a:rPr dirty="0" err="1" smtClean="0"/>
              <a:t>те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подпишите</a:t>
            </a:r>
            <a:r>
              <a:rPr dirty="0"/>
              <a:t> </a:t>
            </a:r>
            <a:r>
              <a:rPr dirty="0" err="1"/>
              <a:t>заполненную</a:t>
            </a:r>
            <a:r>
              <a:rPr dirty="0"/>
              <a:t> </a:t>
            </a:r>
            <a:r>
              <a:rPr dirty="0" err="1"/>
              <a:t>анкету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предоставление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</a:t>
            </a:r>
          </a:p>
          <a:p>
            <a:pPr marL="381000" indent="-381000" algn="l" defTabSz="457200">
              <a:spcBef>
                <a:spcPts val="1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Загрузите</a:t>
            </a:r>
            <a:r>
              <a:rPr dirty="0"/>
              <a:t> </a:t>
            </a:r>
            <a:r>
              <a:rPr dirty="0" err="1"/>
              <a:t>скан-копию</a:t>
            </a:r>
            <a:r>
              <a:rPr dirty="0"/>
              <a:t> </a:t>
            </a:r>
            <a:r>
              <a:rPr dirty="0" err="1"/>
              <a:t>анкеты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предоставление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 smtClean="0"/>
              <a:t>личны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кабинет</a:t>
            </a:r>
            <a:r>
              <a:rPr dirty="0"/>
              <a:t> </a:t>
            </a:r>
          </a:p>
          <a:p>
            <a:pPr marL="381000" indent="-381000" algn="l" defTabSz="457200">
              <a:spcBef>
                <a:spcPts val="1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Дождитесь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(</a:t>
            </a:r>
            <a:r>
              <a:rPr dirty="0" err="1" smtClean="0"/>
              <a:t>Актуальны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всегда</a:t>
            </a:r>
            <a:r>
              <a:rPr dirty="0"/>
              <a:t> </a:t>
            </a:r>
            <a:r>
              <a:rPr dirty="0" err="1"/>
              <a:t>можете</a:t>
            </a:r>
            <a:r>
              <a:rPr dirty="0"/>
              <a:t> </a:t>
            </a:r>
            <a:r>
              <a:rPr dirty="0" err="1"/>
              <a:t>посмотреть</a:t>
            </a:r>
            <a:r>
              <a:rPr dirty="0"/>
              <a:t> в </a:t>
            </a:r>
            <a:r>
              <a:rPr dirty="0" err="1"/>
              <a:t>истории</a:t>
            </a:r>
            <a:r>
              <a:rPr dirty="0"/>
              <a:t> </a:t>
            </a:r>
            <a:r>
              <a:rPr dirty="0" err="1" smtClean="0"/>
              <a:t>обращени</a:t>
            </a:r>
            <a:r>
              <a:rPr lang="ru-RU" dirty="0" smtClean="0"/>
              <a:t>й</a:t>
            </a:r>
            <a:r>
              <a:rPr dirty="0" smtClean="0"/>
              <a:t>) </a:t>
            </a:r>
            <a:endParaRPr dirty="0"/>
          </a:p>
          <a:p>
            <a:pPr marL="381000" indent="-381000" algn="l" defTabSz="457200">
              <a:spcBef>
                <a:spcPts val="1000"/>
              </a:spcBef>
              <a:buSzPct val="100000"/>
              <a:buAutoNum type="arabicPeriod"/>
              <a:defRPr sz="25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Получите</a:t>
            </a:r>
            <a:r>
              <a:rPr dirty="0"/>
              <a:t> </a:t>
            </a:r>
            <a:r>
              <a:rPr dirty="0" err="1"/>
              <a:t>заказанную</a:t>
            </a:r>
            <a:r>
              <a:rPr dirty="0"/>
              <a:t> </a:t>
            </a:r>
            <a:r>
              <a:rPr dirty="0" err="1"/>
              <a:t>услугу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специалиста</a:t>
            </a:r>
            <a:r>
              <a:rPr dirty="0"/>
              <a:t> РЭЦ </a:t>
            </a:r>
          </a:p>
        </p:txBody>
      </p:sp>
      <p:sp>
        <p:nvSpPr>
          <p:cNvPr id="497" name="Male"/>
          <p:cNvSpPr/>
          <p:nvPr/>
        </p:nvSpPr>
        <p:spPr>
          <a:xfrm>
            <a:off x="2657640" y="1951719"/>
            <a:ext cx="567192" cy="1530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504" name="Group"/>
          <p:cNvGrpSpPr/>
          <p:nvPr/>
        </p:nvGrpSpPr>
        <p:grpSpPr>
          <a:xfrm>
            <a:off x="3628175" y="1860548"/>
            <a:ext cx="2007242" cy="2527192"/>
            <a:chOff x="0" y="0"/>
            <a:chExt cx="2007241" cy="2527190"/>
          </a:xfrm>
        </p:grpSpPr>
        <p:sp>
          <p:nvSpPr>
            <p:cNvPr id="498" name="Line"/>
            <p:cNvSpPr/>
            <p:nvPr/>
          </p:nvSpPr>
          <p:spPr>
            <a:xfrm flipH="1">
              <a:off x="1135916" y="0"/>
              <a:ext cx="1" cy="252719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9" name="Line"/>
            <p:cNvSpPr/>
            <p:nvPr/>
          </p:nvSpPr>
          <p:spPr>
            <a:xfrm>
              <a:off x="1129585" y="3229"/>
              <a:ext cx="877657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0" name="Line"/>
            <p:cNvSpPr/>
            <p:nvPr/>
          </p:nvSpPr>
          <p:spPr>
            <a:xfrm>
              <a:off x="1129585" y="850899"/>
              <a:ext cx="877657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1" name="Line"/>
            <p:cNvSpPr/>
            <p:nvPr/>
          </p:nvSpPr>
          <p:spPr>
            <a:xfrm>
              <a:off x="1129585" y="1647827"/>
              <a:ext cx="877657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2" name="Line"/>
            <p:cNvSpPr/>
            <p:nvPr/>
          </p:nvSpPr>
          <p:spPr>
            <a:xfrm>
              <a:off x="1129585" y="2514490"/>
              <a:ext cx="877657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3" name="Line"/>
            <p:cNvSpPr/>
            <p:nvPr/>
          </p:nvSpPr>
          <p:spPr>
            <a:xfrm>
              <a:off x="0" y="1263595"/>
              <a:ext cx="1137292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5702" y="1665283"/>
            <a:ext cx="523929" cy="52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41293" y="2455861"/>
            <a:ext cx="532748" cy="52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39005" y="3246436"/>
            <a:ext cx="537324" cy="537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5702" y="4036989"/>
            <a:ext cx="523929" cy="523929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28"/>
          <p:cNvSpPr txBox="1"/>
          <p:nvPr/>
        </p:nvSpPr>
        <p:spPr>
          <a:xfrm>
            <a:off x="23670654" y="13027739"/>
            <a:ext cx="5706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2</a:t>
            </a:r>
            <a:r>
              <a:rPr lang="ru-RU" dirty="0" smtClean="0"/>
              <a:t>3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www.exportcenter.ru +7 (495) 937-47-47 info@exportcenter.ru Москва, Краснопресненская наб. 12, подъезд 9"/>
          <p:cNvSpPr txBox="1"/>
          <p:nvPr/>
        </p:nvSpPr>
        <p:spPr>
          <a:xfrm>
            <a:off x="1968055" y="8444372"/>
            <a:ext cx="12128319" cy="549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200000"/>
              </a:lnSpc>
              <a:spcBef>
                <a:spcPts val="1000"/>
              </a:spcBef>
              <a:defRPr sz="35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www.exportcenter.ru</a:t>
            </a:r>
            <a:br>
              <a:rPr dirty="0"/>
            </a:br>
            <a:r>
              <a:rPr dirty="0"/>
              <a:t>+7 (495) </a:t>
            </a:r>
            <a:r>
              <a:rPr dirty="0" smtClean="0"/>
              <a:t>937-47-47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+7 (906) 126 31 05, +7 (961) 380 23 </a:t>
            </a:r>
            <a:r>
              <a:rPr lang="en-US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43</a:t>
            </a:r>
            <a:r>
              <a:rPr dirty="0"/>
              <a:t/>
            </a:r>
            <a:br>
              <a:rPr dirty="0"/>
            </a:br>
            <a:r>
              <a:rPr dirty="0" smtClean="0">
                <a:hlinkClick r:id="rId2"/>
              </a:rPr>
              <a:t>info@exportcenter.ru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rPr>
              <a:t>samara@exportcenter.ru</a:t>
            </a:r>
            <a:r>
              <a:rPr dirty="0"/>
              <a:t/>
            </a:r>
            <a:br>
              <a:rPr dirty="0"/>
            </a:br>
            <a:r>
              <a:rPr dirty="0" err="1"/>
              <a:t>Москва</a:t>
            </a:r>
            <a:r>
              <a:rPr dirty="0"/>
              <a:t>, </a:t>
            </a:r>
            <a:r>
              <a:rPr dirty="0" err="1"/>
              <a:t>Краснопресненская</a:t>
            </a:r>
            <a:r>
              <a:rPr dirty="0"/>
              <a:t> </a:t>
            </a:r>
            <a:r>
              <a:rPr dirty="0" err="1"/>
              <a:t>наб</a:t>
            </a:r>
            <a:r>
              <a:rPr dirty="0"/>
              <a:t>. 12, </a:t>
            </a:r>
            <a:r>
              <a:rPr dirty="0" err="1"/>
              <a:t>подъезд</a:t>
            </a:r>
            <a:r>
              <a:rPr dirty="0"/>
              <a:t> </a:t>
            </a:r>
            <a:r>
              <a:rPr dirty="0" smtClean="0"/>
              <a:t>9</a:t>
            </a:r>
            <a:endParaRPr lang="en-US" dirty="0" smtClean="0"/>
          </a:p>
          <a:p>
            <a:pPr algn="l" defTabSz="457200">
              <a:lnSpc>
                <a:spcPct val="200000"/>
              </a:lnSpc>
              <a:spcBef>
                <a:spcPts val="1000"/>
              </a:spcBef>
              <a:defRPr sz="35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solidFill>
                  <a:srgbClr val="FF0000"/>
                </a:solidFill>
              </a:rPr>
              <a:t>ОП в </a:t>
            </a:r>
            <a:r>
              <a:rPr lang="ru-RU" dirty="0" err="1" smtClean="0">
                <a:solidFill>
                  <a:srgbClr val="FF0000"/>
                </a:solidFill>
              </a:rPr>
              <a:t>г.Самара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ул. Скляренко, 26, офисы 2003 и 2013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77343" y="1079474"/>
            <a:ext cx="7702868" cy="3017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125" y="8885208"/>
            <a:ext cx="827758" cy="4710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Группа компаний Российского экспортного центра (РЭЦ) – государственный институт поддержки несырьевого экспорта, предоставляющий российским экспортерам широкий спектр финансовых и нефинансовых продуктов"/>
          <p:cNvSpPr txBox="1"/>
          <p:nvPr/>
        </p:nvSpPr>
        <p:spPr>
          <a:xfrm>
            <a:off x="2135768" y="1224933"/>
            <a:ext cx="11182140" cy="236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/>
              <a:t>Группа</a:t>
            </a:r>
            <a:r>
              <a:rPr dirty="0"/>
              <a:t> </a:t>
            </a:r>
            <a:r>
              <a:rPr dirty="0" err="1" smtClean="0"/>
              <a:t>компани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ского</a:t>
            </a:r>
            <a:r>
              <a:rPr dirty="0" smtClean="0"/>
              <a:t> </a:t>
            </a:r>
            <a:r>
              <a:rPr dirty="0"/>
              <a:t>экспортного </a:t>
            </a:r>
            <a:r>
              <a:rPr dirty="0" err="1"/>
              <a:t>центра</a:t>
            </a:r>
            <a:r>
              <a:rPr dirty="0"/>
              <a:t> (РЭЦ) – </a:t>
            </a:r>
            <a:r>
              <a:rPr dirty="0" err="1" smtClean="0"/>
              <a:t>государственны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институт</a:t>
            </a:r>
            <a:r>
              <a:rPr dirty="0"/>
              <a:t> поддержки </a:t>
            </a:r>
            <a:r>
              <a:rPr dirty="0" err="1"/>
              <a:t>несырьевого</a:t>
            </a:r>
            <a:r>
              <a:rPr dirty="0"/>
              <a:t> экспорта, </a:t>
            </a:r>
            <a:r>
              <a:rPr dirty="0" err="1" smtClean="0"/>
              <a:t>предоставляющи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ским</a:t>
            </a:r>
            <a:r>
              <a:rPr dirty="0" smtClean="0"/>
              <a:t> </a:t>
            </a:r>
            <a:r>
              <a:rPr dirty="0" err="1"/>
              <a:t>экспортерам</a:t>
            </a:r>
            <a:r>
              <a:rPr dirty="0"/>
              <a:t> </a:t>
            </a:r>
            <a:r>
              <a:rPr dirty="0" err="1" smtClean="0"/>
              <a:t>широки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спектр</a:t>
            </a:r>
            <a:r>
              <a:rPr dirty="0"/>
              <a:t> </a:t>
            </a:r>
            <a:r>
              <a:rPr dirty="0" err="1"/>
              <a:t>финансовых</a:t>
            </a:r>
            <a:r>
              <a:rPr dirty="0"/>
              <a:t> и </a:t>
            </a:r>
            <a:r>
              <a:rPr dirty="0" err="1"/>
              <a:t>нефинансовых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 </a:t>
            </a:r>
          </a:p>
        </p:txBody>
      </p:sp>
      <p:sp>
        <p:nvSpPr>
          <p:cNvPr id="136" name="УНИКАЛЬНОСТЬ ГРУППЫ РЭЦ:"/>
          <p:cNvSpPr txBox="1"/>
          <p:nvPr/>
        </p:nvSpPr>
        <p:spPr>
          <a:xfrm>
            <a:off x="1528948" y="4311967"/>
            <a:ext cx="12375853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УНИКАЛЬНОСТЬ ГРУППЫ РЭЦ: </a:t>
            </a:r>
          </a:p>
        </p:txBody>
      </p:sp>
      <p:sp>
        <p:nvSpPr>
          <p:cNvPr id="137" name="Взаимодействие с профильными министерствами и ведомствами"/>
          <p:cNvSpPr txBox="1"/>
          <p:nvPr/>
        </p:nvSpPr>
        <p:spPr>
          <a:xfrm>
            <a:off x="3458357" y="6171511"/>
            <a:ext cx="12375853" cy="102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Взаимоде</a:t>
            </a:r>
            <a:r>
              <a:rPr lang="ru-RU" dirty="0" smtClean="0"/>
              <a:t>й</a:t>
            </a:r>
            <a:r>
              <a:rPr dirty="0" err="1" smtClean="0"/>
              <a:t>ствие</a:t>
            </a:r>
            <a:r>
              <a:rPr dirty="0" smtClean="0"/>
              <a:t> </a:t>
            </a:r>
            <a:r>
              <a:rPr dirty="0"/>
              <a:t>с </a:t>
            </a:r>
            <a:r>
              <a:rPr dirty="0" err="1"/>
              <a:t>профильными</a:t>
            </a:r>
            <a:r>
              <a:rPr dirty="0"/>
              <a:t> </a:t>
            </a:r>
            <a:r>
              <a:rPr dirty="0" err="1"/>
              <a:t>министерствами</a:t>
            </a:r>
            <a:r>
              <a:rPr dirty="0"/>
              <a:t> и </a:t>
            </a:r>
            <a:r>
              <a:rPr dirty="0" err="1"/>
              <a:t>ведомствами</a:t>
            </a:r>
            <a:endParaRPr dirty="0"/>
          </a:p>
        </p:txBody>
      </p:sp>
      <p:sp>
        <p:nvSpPr>
          <p:cNvPr id="138" name="Сотрудничество с ключевыми отраслевыми и деловыми организациями"/>
          <p:cNvSpPr txBox="1"/>
          <p:nvPr/>
        </p:nvSpPr>
        <p:spPr>
          <a:xfrm>
            <a:off x="3458357" y="8625516"/>
            <a:ext cx="13262683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Сотрудничество с ключевыми отраслевыми и деловыми организациями</a:t>
            </a:r>
          </a:p>
        </p:txBody>
      </p:sp>
      <p:sp>
        <p:nvSpPr>
          <p:cNvPr id="139" name="Совершенствование условий ведения экспорта в России и нивелирование существующих барьеров"/>
          <p:cNvSpPr txBox="1"/>
          <p:nvPr/>
        </p:nvSpPr>
        <p:spPr>
          <a:xfrm>
            <a:off x="3458357" y="10636396"/>
            <a:ext cx="1383354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/>
              <a:t>Совершенствование</a:t>
            </a:r>
            <a:r>
              <a:rPr dirty="0"/>
              <a:t> </a:t>
            </a:r>
            <a:r>
              <a:rPr dirty="0" err="1" smtClean="0"/>
              <a:t>услови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ведения</a:t>
            </a:r>
            <a:r>
              <a:rPr dirty="0"/>
              <a:t> экспорта в </a:t>
            </a:r>
            <a:r>
              <a:rPr dirty="0" err="1"/>
              <a:t>России</a:t>
            </a:r>
            <a:r>
              <a:rPr dirty="0"/>
              <a:t> и </a:t>
            </a:r>
            <a:r>
              <a:rPr dirty="0" err="1"/>
              <a:t>нивелирование</a:t>
            </a:r>
            <a:r>
              <a:rPr dirty="0"/>
              <a:t> </a:t>
            </a:r>
            <a:r>
              <a:rPr dirty="0" err="1"/>
              <a:t>существующих</a:t>
            </a:r>
            <a:r>
              <a:rPr dirty="0"/>
              <a:t> </a:t>
            </a:r>
            <a:r>
              <a:rPr dirty="0" err="1"/>
              <a:t>барьеров</a:t>
            </a:r>
            <a:endParaRPr dirty="0"/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8948" y="8231505"/>
            <a:ext cx="1388098" cy="138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48" y="5992025"/>
            <a:ext cx="1388098" cy="138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8948" y="10470984"/>
            <a:ext cx="1388098" cy="138809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"/>
          <p:cNvSpPr/>
          <p:nvPr/>
        </p:nvSpPr>
        <p:spPr>
          <a:xfrm>
            <a:off x="1528948" y="944974"/>
            <a:ext cx="318573" cy="2920177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3"/>
          <p:cNvSpPr txBox="1"/>
          <p:nvPr/>
        </p:nvSpPr>
        <p:spPr>
          <a:xfrm>
            <a:off x="23772254" y="13027739"/>
            <a:ext cx="367470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"/>
          <p:cNvSpPr/>
          <p:nvPr/>
        </p:nvSpPr>
        <p:spPr>
          <a:xfrm>
            <a:off x="1528948" y="11758231"/>
            <a:ext cx="17666361" cy="13366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Rectangle"/>
          <p:cNvSpPr/>
          <p:nvPr/>
        </p:nvSpPr>
        <p:spPr>
          <a:xfrm>
            <a:off x="1528948" y="836612"/>
            <a:ext cx="17666361" cy="13366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8" name="АО «Российский экспортный центр»…"/>
          <p:cNvSpPr txBox="1"/>
          <p:nvPr/>
        </p:nvSpPr>
        <p:spPr>
          <a:xfrm>
            <a:off x="2296454" y="2853330"/>
            <a:ext cx="7130156" cy="16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spcBef>
                <a:spcPts val="1200"/>
              </a:spcBef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АО «</a:t>
            </a:r>
            <a:r>
              <a:rPr dirty="0" err="1" smtClean="0"/>
              <a:t>Росс</a:t>
            </a:r>
            <a:r>
              <a:rPr lang="ru-RU" dirty="0" err="1" smtClean="0"/>
              <a:t>ий</a:t>
            </a:r>
            <a:r>
              <a:rPr dirty="0" err="1" smtClean="0"/>
              <a:t>ски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экспортны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центр</a:t>
            </a:r>
            <a:r>
              <a:rPr dirty="0"/>
              <a:t>» </a:t>
            </a:r>
          </a:p>
          <a:p>
            <a:pPr algn="l" defTabSz="457200">
              <a:spcBef>
                <a:spcPts val="1200"/>
              </a:spcBef>
              <a:defRPr sz="3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Год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- 2015</a:t>
            </a:r>
            <a:br>
              <a:rPr dirty="0"/>
            </a:br>
            <a:r>
              <a:rPr dirty="0" err="1" smtClean="0"/>
              <a:t>Уставны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капитал</a:t>
            </a:r>
            <a:r>
              <a:rPr dirty="0"/>
              <a:t> </a:t>
            </a:r>
            <a:r>
              <a:rPr lang="ru-RU" dirty="0" smtClean="0"/>
              <a:t>- </a:t>
            </a:r>
            <a:r>
              <a:rPr dirty="0" smtClean="0"/>
              <a:t>71,2 </a:t>
            </a:r>
            <a:r>
              <a:rPr dirty="0" err="1" smtClean="0"/>
              <a:t>млрд</a:t>
            </a:r>
            <a:r>
              <a:rPr lang="ru-RU" dirty="0" smtClean="0"/>
              <a:t>.</a:t>
            </a:r>
            <a:r>
              <a:rPr dirty="0" smtClean="0"/>
              <a:t> </a:t>
            </a:r>
            <a:r>
              <a:rPr dirty="0" err="1" smtClean="0"/>
              <a:t>рубле</a:t>
            </a:r>
            <a:r>
              <a:rPr lang="ru-RU" dirty="0" smtClean="0"/>
              <a:t>й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49" name="В 2016 году в группу РЭЦ интегрированы:"/>
          <p:cNvSpPr txBox="1"/>
          <p:nvPr/>
        </p:nvSpPr>
        <p:spPr>
          <a:xfrm>
            <a:off x="1528948" y="5107781"/>
            <a:ext cx="16400910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В 2016 году в группу РЭЦ интегрированы: </a:t>
            </a:r>
          </a:p>
        </p:txBody>
      </p:sp>
      <p:sp>
        <p:nvSpPr>
          <p:cNvPr id="150" name="АО «Российское агентство по страхованию экспортных кредитов и инвестиций» (ЭКСАР)…"/>
          <p:cNvSpPr txBox="1"/>
          <p:nvPr/>
        </p:nvSpPr>
        <p:spPr>
          <a:xfrm>
            <a:off x="2296454" y="6744493"/>
            <a:ext cx="16683870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spcBef>
                <a:spcPts val="1200"/>
              </a:spcBef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АО «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ское</a:t>
            </a:r>
            <a:r>
              <a:rPr dirty="0" smtClean="0"/>
              <a:t> </a:t>
            </a:r>
            <a:r>
              <a:rPr dirty="0" err="1"/>
              <a:t>агентство</a:t>
            </a:r>
            <a:r>
              <a:rPr dirty="0"/>
              <a:t> по </a:t>
            </a:r>
            <a:r>
              <a:rPr dirty="0" err="1"/>
              <a:t>страхованию</a:t>
            </a:r>
            <a:r>
              <a:rPr dirty="0"/>
              <a:t> </a:t>
            </a:r>
            <a:r>
              <a:rPr dirty="0" err="1"/>
              <a:t>экспортных</a:t>
            </a:r>
            <a:r>
              <a:rPr dirty="0"/>
              <a:t> </a:t>
            </a:r>
            <a:r>
              <a:rPr dirty="0" err="1"/>
              <a:t>кредитов</a:t>
            </a:r>
            <a:r>
              <a:rPr dirty="0"/>
              <a:t> и </a:t>
            </a:r>
            <a:r>
              <a:rPr dirty="0" err="1" smtClean="0"/>
              <a:t>инвестици</a:t>
            </a:r>
            <a:r>
              <a:rPr lang="ru-RU" dirty="0" smtClean="0"/>
              <a:t>й</a:t>
            </a:r>
            <a:r>
              <a:rPr dirty="0" smtClean="0"/>
              <a:t>» </a:t>
            </a:r>
            <a:r>
              <a:rPr dirty="0"/>
              <a:t>(ЭКСАР) </a:t>
            </a:r>
          </a:p>
          <a:p>
            <a:pPr algn="l" defTabSz="457200">
              <a:spcBef>
                <a:spcPts val="1200"/>
              </a:spcBef>
              <a:defRPr sz="3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Год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- 2011</a:t>
            </a:r>
            <a:br>
              <a:rPr dirty="0"/>
            </a:br>
            <a:r>
              <a:rPr dirty="0" err="1" smtClean="0"/>
              <a:t>Уставны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капитал</a:t>
            </a:r>
            <a:r>
              <a:rPr dirty="0"/>
              <a:t> </a:t>
            </a:r>
            <a:r>
              <a:rPr lang="ru-RU" dirty="0" smtClean="0"/>
              <a:t>- </a:t>
            </a:r>
            <a:r>
              <a:rPr dirty="0" smtClean="0"/>
              <a:t>53,5 </a:t>
            </a:r>
            <a:r>
              <a:rPr dirty="0" err="1" smtClean="0"/>
              <a:t>млрд</a:t>
            </a:r>
            <a:r>
              <a:rPr lang="ru-RU" dirty="0" smtClean="0"/>
              <a:t>.</a:t>
            </a:r>
            <a:r>
              <a:rPr dirty="0" smtClean="0"/>
              <a:t> </a:t>
            </a:r>
            <a:r>
              <a:rPr dirty="0" err="1" smtClean="0"/>
              <a:t>рубле</a:t>
            </a:r>
            <a:r>
              <a:rPr lang="ru-RU" dirty="0" smtClean="0"/>
              <a:t>й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51" name="Российский экспортно-импортный банк (АО РОСЭКСИМБАНК) Лицензия ЦБ РФ No 2790-г от 05.02.2015…"/>
          <p:cNvSpPr txBox="1"/>
          <p:nvPr/>
        </p:nvSpPr>
        <p:spPr>
          <a:xfrm>
            <a:off x="2296454" y="9130124"/>
            <a:ext cx="11611807" cy="212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spcBef>
                <a:spcPts val="1200"/>
              </a:spcBef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скии</a:t>
            </a:r>
            <a:r>
              <a:rPr dirty="0"/>
              <a:t>̆ </a:t>
            </a:r>
            <a:r>
              <a:rPr dirty="0" err="1"/>
              <a:t>экспортно-импортныи</a:t>
            </a:r>
            <a:r>
              <a:rPr dirty="0"/>
              <a:t>̆ </a:t>
            </a:r>
            <a:r>
              <a:rPr dirty="0" err="1"/>
              <a:t>банк</a:t>
            </a:r>
            <a:r>
              <a:rPr dirty="0"/>
              <a:t> (АО РОСЭКСИМБАНК)</a:t>
            </a:r>
            <a:br>
              <a:rPr dirty="0"/>
            </a:br>
            <a:r>
              <a:rPr dirty="0" err="1"/>
              <a:t>Лицензия</a:t>
            </a:r>
            <a:r>
              <a:rPr dirty="0"/>
              <a:t> ЦБ РФ No 2790-г </a:t>
            </a:r>
            <a:r>
              <a:rPr dirty="0" err="1"/>
              <a:t>от</a:t>
            </a:r>
            <a:r>
              <a:rPr dirty="0"/>
              <a:t> 05.02.2015 </a:t>
            </a:r>
          </a:p>
          <a:p>
            <a:pPr algn="l" defTabSz="457200">
              <a:spcBef>
                <a:spcPts val="1200"/>
              </a:spcBef>
              <a:defRPr sz="30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Год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- 1994</a:t>
            </a:r>
            <a:br>
              <a:rPr dirty="0"/>
            </a:br>
            <a:r>
              <a:rPr dirty="0" err="1" smtClean="0"/>
              <a:t>Уставны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капитал</a:t>
            </a:r>
            <a:r>
              <a:rPr dirty="0"/>
              <a:t> </a:t>
            </a:r>
            <a:r>
              <a:rPr lang="ru-RU" dirty="0" smtClean="0"/>
              <a:t>- </a:t>
            </a:r>
            <a:r>
              <a:rPr dirty="0" smtClean="0"/>
              <a:t>20,8 </a:t>
            </a:r>
            <a:r>
              <a:rPr dirty="0" err="1" smtClean="0"/>
              <a:t>млрд</a:t>
            </a:r>
            <a:r>
              <a:rPr lang="ru-RU" dirty="0" smtClean="0"/>
              <a:t>.</a:t>
            </a:r>
            <a:r>
              <a:rPr dirty="0" smtClean="0"/>
              <a:t> </a:t>
            </a:r>
            <a:r>
              <a:rPr dirty="0" err="1" smtClean="0"/>
              <a:t>рубле</a:t>
            </a:r>
            <a:r>
              <a:rPr lang="ru-RU" dirty="0" smtClean="0"/>
              <a:t>й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52" name="Правовой статус группы РЭЦ закреплен Федеральным законом от 29 июня 2015 года No185-ФЗ «О внесении изменений в Федеральный закон “О банке развития и статьёй 970 части второй Гражданского кодекса Российской Федерации»."/>
          <p:cNvSpPr txBox="1"/>
          <p:nvPr/>
        </p:nvSpPr>
        <p:spPr>
          <a:xfrm>
            <a:off x="1877580" y="12037631"/>
            <a:ext cx="16969097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5000"/>
              </a:lnSpc>
              <a:spcBef>
                <a:spcPts val="1200"/>
              </a:spcBef>
              <a:defRPr sz="20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 smtClean="0"/>
              <a:t>Правово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статус группы РЭЦ закреплен Федеральным законом от 29 июня 2015 года No185-ФЗ «О </a:t>
            </a:r>
            <a:r>
              <a:rPr dirty="0" err="1"/>
              <a:t>внесении</a:t>
            </a:r>
            <a:r>
              <a:rPr dirty="0"/>
              <a:t> </a:t>
            </a:r>
            <a:r>
              <a:rPr dirty="0" err="1" smtClean="0"/>
              <a:t>изменени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 smtClean="0"/>
              <a:t>Федеральны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закон “О </a:t>
            </a:r>
            <a:r>
              <a:rPr dirty="0" err="1"/>
              <a:t>банке</a:t>
            </a:r>
            <a:r>
              <a:rPr dirty="0"/>
              <a:t> </a:t>
            </a:r>
            <a:r>
              <a:rPr dirty="0" smtClean="0"/>
              <a:t>развития</a:t>
            </a:r>
            <a:r>
              <a:rPr lang="ru-RU" dirty="0" smtClean="0"/>
              <a:t>"</a:t>
            </a:r>
            <a:r>
              <a:rPr dirty="0" smtClean="0"/>
              <a:t> </a:t>
            </a:r>
            <a:r>
              <a:rPr lang="ru-RU" dirty="0" smtClean="0"/>
              <a:t>и статьей </a:t>
            </a:r>
            <a:r>
              <a:rPr dirty="0" smtClean="0"/>
              <a:t>970 </a:t>
            </a:r>
            <a:r>
              <a:rPr dirty="0" err="1"/>
              <a:t>части</a:t>
            </a:r>
            <a:r>
              <a:rPr dirty="0"/>
              <a:t> </a:t>
            </a:r>
            <a:r>
              <a:rPr dirty="0" err="1" smtClean="0"/>
              <a:t>второ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Гражданского </a:t>
            </a:r>
            <a:r>
              <a:rPr dirty="0" err="1"/>
              <a:t>кодекса</a:t>
            </a:r>
            <a:r>
              <a:rPr dirty="0"/>
              <a:t> </a:t>
            </a:r>
            <a:r>
              <a:rPr dirty="0" err="1" smtClean="0"/>
              <a:t>Росси</a:t>
            </a:r>
            <a:r>
              <a:rPr lang="ru-RU" dirty="0" smtClean="0"/>
              <a:t>й</a:t>
            </a:r>
            <a:r>
              <a:rPr dirty="0" err="1" smtClean="0"/>
              <a:t>ско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Федерации</a:t>
            </a:r>
            <a:r>
              <a:rPr dirty="0" smtClean="0"/>
              <a:t>. </a:t>
            </a:r>
            <a:endParaRPr dirty="0"/>
          </a:p>
        </p:txBody>
      </p:sp>
      <p:sp>
        <p:nvSpPr>
          <p:cNvPr id="153" name="Rectangle"/>
          <p:cNvSpPr/>
          <p:nvPr/>
        </p:nvSpPr>
        <p:spPr>
          <a:xfrm>
            <a:off x="1528948" y="2646743"/>
            <a:ext cx="318573" cy="2096326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1528948" y="6529768"/>
            <a:ext cx="318573" cy="2096326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1528948" y="9144000"/>
            <a:ext cx="318573" cy="2096325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РЭЦ – «ЕДИНОЕ ОКНО» ДЛЯ ЭКСПОРТЕРА"/>
          <p:cNvSpPr txBox="1"/>
          <p:nvPr/>
        </p:nvSpPr>
        <p:spPr>
          <a:xfrm>
            <a:off x="1782947" y="976312"/>
            <a:ext cx="168719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РЭЦ – «ЕДИНОЕ ОКНО» ДЛЯ ЭКСПОРТЕРА </a:t>
            </a:r>
          </a:p>
        </p:txBody>
      </p:sp>
      <p:sp>
        <p:nvSpPr>
          <p:cNvPr id="157" name="4"/>
          <p:cNvSpPr txBox="1"/>
          <p:nvPr/>
        </p:nvSpPr>
        <p:spPr>
          <a:xfrm>
            <a:off x="23772254" y="13027739"/>
            <a:ext cx="367470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1528948" y="944974"/>
            <a:ext cx="17666361" cy="2920177"/>
          </a:xfrm>
          <a:prstGeom prst="rect">
            <a:avLst/>
          </a:prstGeom>
          <a:solidFill>
            <a:srgbClr val="F1F2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РЭЦ"/>
          <p:cNvSpPr txBox="1"/>
          <p:nvPr/>
        </p:nvSpPr>
        <p:spPr>
          <a:xfrm>
            <a:off x="11170828" y="4247552"/>
            <a:ext cx="1069566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ts val="6900"/>
              </a:lnSpc>
              <a:spcBef>
                <a:spcPts val="1200"/>
              </a:spcBef>
              <a:defRPr sz="3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РЭЦ </a:t>
            </a:r>
          </a:p>
        </p:txBody>
      </p:sp>
      <p:sp>
        <p:nvSpPr>
          <p:cNvPr id="161" name="ЭКСАР"/>
          <p:cNvSpPr txBox="1"/>
          <p:nvPr/>
        </p:nvSpPr>
        <p:spPr>
          <a:xfrm>
            <a:off x="5395718" y="12201525"/>
            <a:ext cx="1578373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ts val="6900"/>
              </a:lnSpc>
              <a:spcBef>
                <a:spcPts val="1200"/>
              </a:spcBef>
              <a:defRPr sz="3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ЭКСАР </a:t>
            </a:r>
          </a:p>
        </p:txBody>
      </p:sp>
      <p:sp>
        <p:nvSpPr>
          <p:cNvPr id="162" name="РОСЭКСИМБАНК"/>
          <p:cNvSpPr txBox="1"/>
          <p:nvPr/>
        </p:nvSpPr>
        <p:spPr>
          <a:xfrm>
            <a:off x="15464353" y="12201525"/>
            <a:ext cx="3523929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ts val="6900"/>
              </a:lnSpc>
              <a:spcBef>
                <a:spcPts val="1200"/>
              </a:spcBef>
              <a:defRPr sz="3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РОСЭКСИМБАНК </a:t>
            </a:r>
          </a:p>
        </p:txBody>
      </p:sp>
      <p:sp>
        <p:nvSpPr>
          <p:cNvPr id="163" name="ЭКСПОРТЕР"/>
          <p:cNvSpPr txBox="1"/>
          <p:nvPr/>
        </p:nvSpPr>
        <p:spPr>
          <a:xfrm>
            <a:off x="10389387" y="9470427"/>
            <a:ext cx="2632448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ts val="6900"/>
              </a:lnSpc>
              <a:spcBef>
                <a:spcPts val="1200"/>
              </a:spcBef>
              <a:defRPr sz="3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ЭКСПОРТЕР </a:t>
            </a:r>
          </a:p>
        </p:txBody>
      </p:sp>
      <p:sp>
        <p:nvSpPr>
          <p:cNvPr id="164" name="Объединение позволило оптимизировать ресурсы и создать эффективные бизнес-процессы по предоставлению комплексных услуг экспортно ориентированным компаниям в формате «ЕДИНОГО ОКНА»"/>
          <p:cNvSpPr txBox="1"/>
          <p:nvPr/>
        </p:nvSpPr>
        <p:spPr>
          <a:xfrm>
            <a:off x="2135768" y="1464945"/>
            <a:ext cx="14317555" cy="18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4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Объединение позволило оптимизировать ресурсы и создать эффективные бизнес-процессы по предоставлению комплексных услуг экспортно ориентированным компаниям в формате «ЕДИНОГО ОКНА» </a:t>
            </a:r>
          </a:p>
        </p:txBody>
      </p:sp>
      <p:sp>
        <p:nvSpPr>
          <p:cNvPr id="165" name="Circle"/>
          <p:cNvSpPr/>
          <p:nvPr/>
        </p:nvSpPr>
        <p:spPr>
          <a:xfrm>
            <a:off x="11405573" y="4990639"/>
            <a:ext cx="600076" cy="600076"/>
          </a:xfrm>
          <a:prstGeom prst="ellipse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Circle"/>
          <p:cNvSpPr/>
          <p:nvPr/>
        </p:nvSpPr>
        <p:spPr>
          <a:xfrm>
            <a:off x="5884867" y="11281922"/>
            <a:ext cx="600076" cy="600076"/>
          </a:xfrm>
          <a:prstGeom prst="ellipse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7" name="Circle"/>
          <p:cNvSpPr/>
          <p:nvPr/>
        </p:nvSpPr>
        <p:spPr>
          <a:xfrm>
            <a:off x="16926280" y="11281922"/>
            <a:ext cx="600076" cy="600076"/>
          </a:xfrm>
          <a:prstGeom prst="ellipse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Triangle"/>
          <p:cNvSpPr/>
          <p:nvPr/>
        </p:nvSpPr>
        <p:spPr>
          <a:xfrm>
            <a:off x="6192453" y="5297632"/>
            <a:ext cx="11068994" cy="6341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5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775" y="0"/>
                </a:lnTo>
                <a:close/>
              </a:path>
            </a:pathLst>
          </a:custGeom>
          <a:ln w="88900">
            <a:solidFill>
              <a:srgbClr val="0F2E5B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Male"/>
          <p:cNvSpPr/>
          <p:nvPr/>
        </p:nvSpPr>
        <p:spPr>
          <a:xfrm>
            <a:off x="11422015" y="7640690"/>
            <a:ext cx="567192" cy="1530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5"/>
          <p:cNvSpPr txBox="1"/>
          <p:nvPr/>
        </p:nvSpPr>
        <p:spPr>
          <a:xfrm>
            <a:off x="23772254" y="13027739"/>
            <a:ext cx="367470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Региональные представительства:"/>
          <p:cNvSpPr txBox="1"/>
          <p:nvPr/>
        </p:nvSpPr>
        <p:spPr>
          <a:xfrm>
            <a:off x="2299777" y="4204957"/>
            <a:ext cx="6967067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200"/>
              </a:lnSpc>
              <a:spcBef>
                <a:spcPts val="120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Региональные представительства: </a:t>
            </a:r>
          </a:p>
        </p:txBody>
      </p:sp>
      <p:sp>
        <p:nvSpPr>
          <p:cNvPr id="210" name="Белгород Владивосток Екатеринбург Иркутск Уфа Калининград Краснодар Красноярск Нижний Новгород Хабаровск Новосибирск Ростов-на-Дону Самара Санкт-Петербург Ставрополь"/>
          <p:cNvSpPr txBox="1"/>
          <p:nvPr/>
        </p:nvSpPr>
        <p:spPr>
          <a:xfrm>
            <a:off x="2240855" y="4660322"/>
            <a:ext cx="9604840" cy="16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457200">
              <a:lnSpc>
                <a:spcPts val="4000"/>
              </a:lnSpc>
              <a:spcBef>
                <a:spcPts val="1200"/>
              </a:spcBef>
              <a:defRPr sz="15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800" dirty="0" err="1" smtClean="0"/>
              <a:t>Белгород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Владивосток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Екатеринбург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Иркутск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Уфа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Калининград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Краснодар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Красноярск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Нижни</a:t>
            </a:r>
            <a:r>
              <a:rPr lang="ru-RU" sz="1800" dirty="0" smtClean="0"/>
              <a:t>й</a:t>
            </a:r>
            <a:r>
              <a:rPr sz="1800" dirty="0" smtClean="0"/>
              <a:t> </a:t>
            </a:r>
            <a:r>
              <a:rPr sz="1800" dirty="0" err="1" smtClean="0"/>
              <a:t>Новгород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Хабаровск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Новосибирск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Ростов-на-Дону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Самара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 smtClean="0"/>
              <a:t>Санкт-Петербург</a:t>
            </a:r>
            <a:r>
              <a:rPr lang="ru-RU" sz="1800" dirty="0" smtClean="0"/>
              <a:t>,</a:t>
            </a:r>
            <a:r>
              <a:rPr sz="1800" dirty="0" smtClean="0"/>
              <a:t> </a:t>
            </a:r>
            <a:r>
              <a:rPr sz="1800" dirty="0" err="1"/>
              <a:t>Ставрополь</a:t>
            </a:r>
            <a:r>
              <a:rPr sz="1800" dirty="0"/>
              <a:t> </a:t>
            </a:r>
          </a:p>
        </p:txBody>
      </p:sp>
      <p:sp>
        <p:nvSpPr>
          <p:cNvPr id="211" name="Зарубежные представительства:"/>
          <p:cNvSpPr txBox="1"/>
          <p:nvPr/>
        </p:nvSpPr>
        <p:spPr>
          <a:xfrm>
            <a:off x="16949323" y="7726102"/>
            <a:ext cx="6628297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200"/>
              </a:lnSpc>
              <a:spcBef>
                <a:spcPts val="120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Зарубежные представительства: </a:t>
            </a:r>
          </a:p>
        </p:txBody>
      </p:sp>
      <p:sp>
        <p:nvSpPr>
          <p:cNvPr id="212" name="Аргентина Азербайджан Белоруссия Иран Казахстан Китай Таджикистан Узбекистан Вьетнам"/>
          <p:cNvSpPr txBox="1"/>
          <p:nvPr/>
        </p:nvSpPr>
        <p:spPr>
          <a:xfrm>
            <a:off x="16949323" y="8049119"/>
            <a:ext cx="6628297" cy="117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4000"/>
              </a:lnSpc>
              <a:spcBef>
                <a:spcPts val="1200"/>
              </a:spcBef>
              <a:defRPr sz="15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00" dirty="0" err="1" smtClean="0"/>
              <a:t>Аргентина</a:t>
            </a:r>
            <a:r>
              <a:rPr lang="ru-RU" sz="1600" dirty="0" smtClean="0"/>
              <a:t>,</a:t>
            </a:r>
            <a:r>
              <a:rPr sz="1600" dirty="0" smtClean="0"/>
              <a:t> </a:t>
            </a:r>
            <a:r>
              <a:rPr sz="1600" dirty="0" err="1" smtClean="0"/>
              <a:t>Азерба</a:t>
            </a:r>
            <a:r>
              <a:rPr lang="ru-RU" sz="1600" dirty="0" smtClean="0"/>
              <a:t>й</a:t>
            </a:r>
            <a:r>
              <a:rPr sz="1600" dirty="0" err="1" smtClean="0"/>
              <a:t>джан</a:t>
            </a:r>
            <a:r>
              <a:rPr lang="ru-RU" sz="1600" dirty="0" smtClean="0"/>
              <a:t>,</a:t>
            </a:r>
            <a:r>
              <a:rPr sz="1600" dirty="0" smtClean="0"/>
              <a:t> </a:t>
            </a:r>
            <a:r>
              <a:rPr sz="1600" dirty="0" err="1" smtClean="0"/>
              <a:t>Белоруссия</a:t>
            </a:r>
            <a:r>
              <a:rPr lang="ru-RU" sz="1600" dirty="0" smtClean="0"/>
              <a:t>,</a:t>
            </a:r>
            <a:r>
              <a:rPr sz="1600" dirty="0" smtClean="0"/>
              <a:t> </a:t>
            </a:r>
            <a:r>
              <a:rPr sz="1600" dirty="0" err="1" smtClean="0"/>
              <a:t>Иран</a:t>
            </a:r>
            <a:r>
              <a:rPr lang="ru-RU" sz="1600" dirty="0" smtClean="0"/>
              <a:t>,</a:t>
            </a:r>
            <a:r>
              <a:rPr sz="1600" dirty="0" smtClean="0"/>
              <a:t> </a:t>
            </a:r>
            <a:r>
              <a:rPr sz="1600" dirty="0" err="1" smtClean="0"/>
              <a:t>Казахстан</a:t>
            </a:r>
            <a:r>
              <a:rPr lang="ru-RU" sz="1600" dirty="0" smtClean="0"/>
              <a:t>,</a:t>
            </a:r>
            <a:r>
              <a:rPr sz="1600" dirty="0" smtClean="0"/>
              <a:t> </a:t>
            </a:r>
            <a:r>
              <a:rPr sz="1600" dirty="0" err="1" smtClean="0"/>
              <a:t>Кита</a:t>
            </a:r>
            <a:r>
              <a:rPr lang="ru-RU" sz="1600" dirty="0" smtClean="0"/>
              <a:t>й,</a:t>
            </a:r>
            <a:r>
              <a:rPr sz="1600" dirty="0" smtClean="0"/>
              <a:t> </a:t>
            </a:r>
            <a:r>
              <a:rPr sz="1600" dirty="0" err="1" smtClean="0"/>
              <a:t>Таджикистан</a:t>
            </a:r>
            <a:r>
              <a:rPr lang="ru-RU" sz="1600" dirty="0" smtClean="0"/>
              <a:t>,</a:t>
            </a:r>
            <a:r>
              <a:rPr sz="1600" dirty="0" smtClean="0"/>
              <a:t> </a:t>
            </a:r>
            <a:r>
              <a:rPr sz="1600" dirty="0" err="1" smtClean="0"/>
              <a:t>Узбекистан</a:t>
            </a:r>
            <a:r>
              <a:rPr lang="ru-RU" sz="1600" dirty="0" smtClean="0"/>
              <a:t>,</a:t>
            </a:r>
            <a:r>
              <a:rPr sz="1600" dirty="0" smtClean="0"/>
              <a:t> </a:t>
            </a:r>
            <a:r>
              <a:rPr sz="1600" dirty="0" err="1"/>
              <a:t>Вьетнам</a:t>
            </a:r>
            <a:r>
              <a:rPr sz="1600" dirty="0"/>
              <a:t> </a:t>
            </a:r>
          </a:p>
        </p:txBody>
      </p:sp>
      <p:sp>
        <p:nvSpPr>
          <p:cNvPr id="213" name="Rectangle"/>
          <p:cNvSpPr/>
          <p:nvPr/>
        </p:nvSpPr>
        <p:spPr>
          <a:xfrm>
            <a:off x="1528948" y="836612"/>
            <a:ext cx="14541054" cy="22510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ГЕОГРАФИЯ МЕЖДУНАРОДНОГО И…"/>
          <p:cNvSpPr txBox="1"/>
          <p:nvPr/>
        </p:nvSpPr>
        <p:spPr>
          <a:xfrm>
            <a:off x="1782947" y="976312"/>
            <a:ext cx="14033055" cy="1941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 defTabSz="457200">
              <a:lnSpc>
                <a:spcPct val="80000"/>
              </a:lnSpc>
              <a:spcBef>
                <a:spcPts val="120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ГЕОГРАФИЯ МЕЖДУНАРОДНОГО И</a:t>
            </a:r>
          </a:p>
          <a:p>
            <a:pPr algn="l" defTabSz="457200">
              <a:lnSpc>
                <a:spcPct val="80000"/>
              </a:lnSpc>
              <a:spcBef>
                <a:spcPts val="120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РЕГИОНАЛЬНОГО ПРИСУТСТВИЯ </a:t>
            </a:r>
          </a:p>
        </p:txBody>
      </p:sp>
      <p:sp>
        <p:nvSpPr>
          <p:cNvPr id="215" name="ОТ РЕГИОНОВ К ЗАРУБЕЖЬЮ"/>
          <p:cNvSpPr txBox="1"/>
          <p:nvPr/>
        </p:nvSpPr>
        <p:spPr>
          <a:xfrm>
            <a:off x="1528948" y="3447740"/>
            <a:ext cx="6113910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ОТ РЕГИОНОВ К ЗАРУБЕЖЬЮ </a:t>
            </a:r>
          </a:p>
        </p:txBody>
      </p:sp>
      <p:sp>
        <p:nvSpPr>
          <p:cNvPr id="216" name="Location Pin"/>
          <p:cNvSpPr/>
          <p:nvPr/>
        </p:nvSpPr>
        <p:spPr>
          <a:xfrm>
            <a:off x="1528948" y="4339511"/>
            <a:ext cx="577207" cy="93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7" name="Региональные партнеры:"/>
          <p:cNvSpPr txBox="1"/>
          <p:nvPr/>
        </p:nvSpPr>
        <p:spPr>
          <a:xfrm>
            <a:off x="2299777" y="11513725"/>
            <a:ext cx="5110808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6200"/>
              </a:lnSpc>
              <a:spcBef>
                <a:spcPts val="120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Региональные партнеры: </a:t>
            </a:r>
          </a:p>
        </p:txBody>
      </p:sp>
      <p:sp>
        <p:nvSpPr>
          <p:cNvPr id="218" name="Великий Новгород Владивосток Волжский Вологда Екатеринбург Ижевск Казань Калуга Красноярск Орел Пермь Рязань Самара Саранск Симферополь Смоленск Томск Тюмень Ульяновск Уфа Чебоксары Черкесск Омск"/>
          <p:cNvSpPr txBox="1"/>
          <p:nvPr/>
        </p:nvSpPr>
        <p:spPr>
          <a:xfrm>
            <a:off x="2299777" y="11798639"/>
            <a:ext cx="8010726" cy="16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4000"/>
              </a:lnSpc>
              <a:spcBef>
                <a:spcPts val="1200"/>
              </a:spcBef>
              <a:defRPr sz="15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Велики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 smtClean="0"/>
              <a:t>Новгород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Владивосток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Волжски</a:t>
            </a:r>
            <a:r>
              <a:rPr lang="ru-RU" dirty="0" smtClean="0"/>
              <a:t>й, </a:t>
            </a:r>
            <a:r>
              <a:rPr dirty="0" err="1" smtClean="0"/>
              <a:t>Вологда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Екатеринбург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Ижевск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Казань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Калуга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Красноярск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Орел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Пермь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Рязань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Самара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Саранск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Симферополь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Смоленск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Томск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Тюмень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Ульяновск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Уфа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Чебоксары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 smtClean="0"/>
              <a:t>Черкесск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 err="1"/>
              <a:t>Омск</a:t>
            </a:r>
            <a:r>
              <a:rPr dirty="0"/>
              <a:t> </a:t>
            </a:r>
          </a:p>
        </p:txBody>
      </p:sp>
      <p:sp>
        <p:nvSpPr>
          <p:cNvPr id="219" name="Location Pin"/>
          <p:cNvSpPr/>
          <p:nvPr/>
        </p:nvSpPr>
        <p:spPr>
          <a:xfrm>
            <a:off x="1528948" y="11641759"/>
            <a:ext cx="577207" cy="93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3874B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0" name="Location Pin"/>
          <p:cNvSpPr/>
          <p:nvPr/>
        </p:nvSpPr>
        <p:spPr>
          <a:xfrm>
            <a:off x="16160007" y="7876355"/>
            <a:ext cx="577207" cy="93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0854" y="5602850"/>
            <a:ext cx="13707045" cy="7511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55793" y="3458175"/>
            <a:ext cx="8122549" cy="400974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8"/>
          <p:cNvSpPr txBox="1"/>
          <p:nvPr/>
        </p:nvSpPr>
        <p:spPr>
          <a:xfrm>
            <a:off x="23777254" y="13027739"/>
            <a:ext cx="3574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6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8948" y="6645883"/>
            <a:ext cx="7709538" cy="61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ctangle"/>
          <p:cNvSpPr/>
          <p:nvPr/>
        </p:nvSpPr>
        <p:spPr>
          <a:xfrm>
            <a:off x="1528948" y="836612"/>
            <a:ext cx="17666361" cy="13366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7" name="Rectangle"/>
          <p:cNvSpPr/>
          <p:nvPr/>
        </p:nvSpPr>
        <p:spPr>
          <a:xfrm>
            <a:off x="1528948" y="2646743"/>
            <a:ext cx="318573" cy="2096326"/>
          </a:xfrm>
          <a:prstGeom prst="rect">
            <a:avLst/>
          </a:pr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КОМПАНИИ-КЛИЕНТЫ"/>
          <p:cNvSpPr txBox="1"/>
          <p:nvPr/>
        </p:nvSpPr>
        <p:spPr>
          <a:xfrm>
            <a:off x="1782947" y="976312"/>
            <a:ext cx="90439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КОМПАНИИ-КЛИЕНТЫ </a:t>
            </a:r>
          </a:p>
        </p:txBody>
      </p:sp>
      <p:sp>
        <p:nvSpPr>
          <p:cNvPr id="229" name="Размеры предприятий-клиентов:"/>
          <p:cNvSpPr txBox="1"/>
          <p:nvPr/>
        </p:nvSpPr>
        <p:spPr>
          <a:xfrm>
            <a:off x="1528948" y="5216525"/>
            <a:ext cx="6764957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Размеры</a:t>
            </a:r>
            <a:r>
              <a:rPr dirty="0"/>
              <a:t> </a:t>
            </a:r>
            <a:r>
              <a:rPr dirty="0" err="1" smtClean="0"/>
              <a:t>предприяти</a:t>
            </a:r>
            <a:r>
              <a:rPr lang="ru-RU" dirty="0" smtClean="0"/>
              <a:t>й</a:t>
            </a:r>
            <a:r>
              <a:rPr dirty="0" smtClean="0"/>
              <a:t>-</a:t>
            </a:r>
            <a:r>
              <a:rPr dirty="0" err="1" smtClean="0"/>
              <a:t>клиентов</a:t>
            </a:r>
            <a:r>
              <a:rPr dirty="0"/>
              <a:t>: </a:t>
            </a:r>
          </a:p>
        </p:txBody>
      </p:sp>
      <p:sp>
        <p:nvSpPr>
          <p:cNvPr id="230" name="РЭЦ работает со всеми экспортерами несырьевой продукции, товаров и услуг без отраслевых ограничений, оказывая поддержку на любом этапе экспортной деятельности"/>
          <p:cNvSpPr txBox="1"/>
          <p:nvPr/>
        </p:nvSpPr>
        <p:spPr>
          <a:xfrm>
            <a:off x="2135768" y="2791775"/>
            <a:ext cx="11823325" cy="18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РЭЦ </a:t>
            </a:r>
            <a:r>
              <a:rPr dirty="0" err="1"/>
              <a:t>работает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всеми</a:t>
            </a:r>
            <a:r>
              <a:rPr dirty="0"/>
              <a:t> экспортерами </a:t>
            </a:r>
            <a:r>
              <a:rPr dirty="0" err="1" smtClean="0"/>
              <a:t>несырьево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продукции</a:t>
            </a:r>
            <a:r>
              <a:rPr dirty="0"/>
              <a:t>, </a:t>
            </a:r>
            <a:r>
              <a:rPr dirty="0" err="1"/>
              <a:t>товаров</a:t>
            </a:r>
            <a:r>
              <a:rPr dirty="0"/>
              <a:t> и </a:t>
            </a:r>
            <a:r>
              <a:rPr dirty="0" err="1"/>
              <a:t>услуг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отраслевых</a:t>
            </a:r>
            <a:r>
              <a:rPr dirty="0"/>
              <a:t> </a:t>
            </a:r>
            <a:r>
              <a:rPr dirty="0" err="1" smtClean="0"/>
              <a:t>ограничени</a:t>
            </a:r>
            <a:r>
              <a:rPr lang="ru-RU" dirty="0" smtClean="0"/>
              <a:t>й</a:t>
            </a:r>
            <a:r>
              <a:rPr dirty="0" smtClean="0"/>
              <a:t>, </a:t>
            </a:r>
            <a:r>
              <a:rPr dirty="0" err="1"/>
              <a:t>оказывая</a:t>
            </a:r>
            <a:r>
              <a:rPr dirty="0"/>
              <a:t> </a:t>
            </a:r>
            <a:r>
              <a:rPr dirty="0" err="1"/>
              <a:t>поддержку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любом</a:t>
            </a:r>
            <a:r>
              <a:rPr dirty="0"/>
              <a:t> </a:t>
            </a:r>
            <a:r>
              <a:rPr dirty="0" err="1"/>
              <a:t>этапе</a:t>
            </a:r>
            <a:r>
              <a:rPr dirty="0"/>
              <a:t> </a:t>
            </a:r>
            <a:r>
              <a:rPr dirty="0" err="1" smtClean="0"/>
              <a:t>экспортно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 err="1"/>
              <a:t>деятельности</a:t>
            </a:r>
            <a:r>
              <a:rPr dirty="0"/>
              <a:t> </a:t>
            </a:r>
          </a:p>
        </p:txBody>
      </p:sp>
      <p:sp>
        <p:nvSpPr>
          <p:cNvPr id="231" name="Регионы клиентов:"/>
          <p:cNvSpPr txBox="1"/>
          <p:nvPr/>
        </p:nvSpPr>
        <p:spPr>
          <a:xfrm>
            <a:off x="11561051" y="5216525"/>
            <a:ext cx="4044766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3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Регионы клиентов: </a:t>
            </a:r>
          </a:p>
        </p:txBody>
      </p:sp>
      <p:sp>
        <p:nvSpPr>
          <p:cNvPr id="232" name="За пределами Москвы и Московской области"/>
          <p:cNvSpPr txBox="1"/>
          <p:nvPr/>
        </p:nvSpPr>
        <p:spPr>
          <a:xfrm>
            <a:off x="16950286" y="4776663"/>
            <a:ext cx="435075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За пределами Москвы и Московской области  </a:t>
            </a:r>
          </a:p>
        </p:txBody>
      </p:sp>
      <p:sp>
        <p:nvSpPr>
          <p:cNvPr id="233" name="Москва и Московская область"/>
          <p:cNvSpPr txBox="1"/>
          <p:nvPr/>
        </p:nvSpPr>
        <p:spPr>
          <a:xfrm>
            <a:off x="11768821" y="11924289"/>
            <a:ext cx="40447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ts val="6900"/>
              </a:lnSpc>
              <a:spcBef>
                <a:spcPts val="1200"/>
              </a:spcBef>
              <a:defRPr sz="3000" b="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Москва и Московская область </a:t>
            </a:r>
          </a:p>
        </p:txBody>
      </p:sp>
      <p:sp>
        <p:nvSpPr>
          <p:cNvPr id="234" name="82%"/>
          <p:cNvSpPr txBox="1"/>
          <p:nvPr/>
        </p:nvSpPr>
        <p:spPr>
          <a:xfrm>
            <a:off x="16950286" y="2978871"/>
            <a:ext cx="3629224" cy="197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8500"/>
              </a:lnSpc>
              <a:spcBef>
                <a:spcPts val="1200"/>
              </a:spcBef>
              <a:defRPr sz="12000">
                <a:solidFill>
                  <a:srgbClr val="002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82% </a:t>
            </a:r>
          </a:p>
        </p:txBody>
      </p:sp>
      <p:sp>
        <p:nvSpPr>
          <p:cNvPr id="235" name="18%"/>
          <p:cNvSpPr txBox="1"/>
          <p:nvPr/>
        </p:nvSpPr>
        <p:spPr>
          <a:xfrm>
            <a:off x="11768821" y="10073718"/>
            <a:ext cx="3629225" cy="197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8500"/>
              </a:lnSpc>
              <a:spcBef>
                <a:spcPts val="1200"/>
              </a:spcBef>
              <a:defRPr sz="12000">
                <a:solidFill>
                  <a:srgbClr val="D1D3D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18% 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11347" y="5624421"/>
            <a:ext cx="6857052" cy="608964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9"/>
          <p:cNvSpPr txBox="1"/>
          <p:nvPr/>
        </p:nvSpPr>
        <p:spPr>
          <a:xfrm>
            <a:off x="23777255" y="13027739"/>
            <a:ext cx="3574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7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4.jpg" descr="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8"/>
            <a:ext cx="24384001" cy="1371272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angle"/>
          <p:cNvSpPr/>
          <p:nvPr/>
        </p:nvSpPr>
        <p:spPr>
          <a:xfrm>
            <a:off x="1254496" y="3446812"/>
            <a:ext cx="15178232" cy="6822376"/>
          </a:xfrm>
          <a:prstGeom prst="rect">
            <a:avLst/>
          </a:prstGeom>
          <a:solidFill>
            <a:srgbClr val="0F2E5B">
              <a:alpha val="7495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1" name="ПРОДУКТЫ ГРУППЫ…"/>
          <p:cNvSpPr txBox="1"/>
          <p:nvPr/>
        </p:nvSpPr>
        <p:spPr>
          <a:xfrm>
            <a:off x="1984194" y="4043362"/>
            <a:ext cx="13718835" cy="562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ПРОДУКТЫ ГРУППЫ </a:t>
            </a:r>
          </a:p>
          <a:p>
            <a:pPr algn="l">
              <a:defRPr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РЭЦ </a:t>
            </a:r>
          </a:p>
        </p:txBody>
      </p:sp>
      <p:sp>
        <p:nvSpPr>
          <p:cNvPr id="242" name="Triangle"/>
          <p:cNvSpPr/>
          <p:nvPr/>
        </p:nvSpPr>
        <p:spPr>
          <a:xfrm rot="5400000">
            <a:off x="14221773" y="6055962"/>
            <a:ext cx="6822376" cy="1604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A37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10"/>
          <p:cNvSpPr txBox="1"/>
          <p:nvPr/>
        </p:nvSpPr>
        <p:spPr>
          <a:xfrm>
            <a:off x="23777254" y="13027739"/>
            <a:ext cx="3574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ф"/>
          <p:cNvSpPr/>
          <p:nvPr/>
        </p:nvSpPr>
        <p:spPr>
          <a:xfrm>
            <a:off x="2256795" y="3103394"/>
            <a:ext cx="11899195" cy="9145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" y="4276"/>
                </a:moveTo>
                <a:lnTo>
                  <a:pt x="10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1313"/>
                </a:lnTo>
                <a:lnTo>
                  <a:pt x="431" y="752"/>
                </a:lnTo>
              </a:path>
            </a:pathLst>
          </a:custGeom>
          <a:ln w="63500">
            <a:solidFill>
              <a:srgbClr val="0F2E5B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ф</a:t>
            </a:r>
          </a:p>
        </p:txBody>
      </p:sp>
      <p:sp>
        <p:nvSpPr>
          <p:cNvPr id="246" name="Выбор рынка и поиск покупателя…"/>
          <p:cNvSpPr txBox="1"/>
          <p:nvPr/>
        </p:nvSpPr>
        <p:spPr>
          <a:xfrm>
            <a:off x="3965213" y="3557722"/>
            <a:ext cx="6655667" cy="266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66" b="1" dirty="0" err="1"/>
              <a:t>Выбор</a:t>
            </a:r>
            <a:r>
              <a:rPr sz="1866" b="1" dirty="0"/>
              <a:t> </a:t>
            </a:r>
            <a:r>
              <a:rPr sz="1866" b="1" dirty="0" err="1"/>
              <a:t>рынка</a:t>
            </a:r>
            <a:r>
              <a:rPr sz="1866" b="1" dirty="0"/>
              <a:t> </a:t>
            </a:r>
            <a:r>
              <a:rPr sz="1866" b="1" dirty="0" err="1"/>
              <a:t>и</a:t>
            </a:r>
            <a:r>
              <a:rPr sz="1866" b="1" dirty="0"/>
              <a:t> </a:t>
            </a:r>
            <a:r>
              <a:rPr sz="1866" b="1" dirty="0" err="1"/>
              <a:t>поиск</a:t>
            </a:r>
            <a:r>
              <a:rPr sz="1866" b="1" dirty="0"/>
              <a:t> </a:t>
            </a:r>
            <a:r>
              <a:rPr sz="1866" b="1" dirty="0" err="1"/>
              <a:t>покупателя</a:t>
            </a:r>
            <a:r>
              <a:rPr sz="1866" b="1" dirty="0"/>
              <a:t> </a:t>
            </a:r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Аналитика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исследования</a:t>
            </a:r>
            <a:r>
              <a:rPr dirty="0"/>
              <a:t> </a:t>
            </a:r>
            <a:endParaRPr sz="120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Поиск</a:t>
            </a:r>
            <a:r>
              <a:rPr dirty="0"/>
              <a:t> </a:t>
            </a:r>
            <a:r>
              <a:rPr dirty="0" err="1"/>
              <a:t>потенциальных</a:t>
            </a:r>
            <a:r>
              <a:rPr dirty="0"/>
              <a:t> </a:t>
            </a:r>
            <a:r>
              <a:rPr dirty="0" err="1" smtClean="0"/>
              <a:t>покупателе</a:t>
            </a:r>
            <a:r>
              <a:rPr lang="ru-RU" dirty="0" smtClean="0"/>
              <a:t>й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партнеров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внешних</a:t>
            </a:r>
            <a:r>
              <a:rPr dirty="0"/>
              <a:t> </a:t>
            </a:r>
            <a:r>
              <a:rPr dirty="0" err="1"/>
              <a:t>рынках</a:t>
            </a:r>
            <a:endParaRPr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Выставки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специализированные</a:t>
            </a:r>
            <a:r>
              <a:rPr dirty="0"/>
              <a:t> </a:t>
            </a:r>
            <a:r>
              <a:rPr dirty="0" err="1"/>
              <a:t>бизнес-миссии</a:t>
            </a:r>
            <a:endParaRPr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Международные</a:t>
            </a:r>
            <a:r>
              <a:rPr dirty="0"/>
              <a:t> </a:t>
            </a:r>
            <a:r>
              <a:rPr dirty="0" err="1"/>
              <a:t>проекты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тендеры</a:t>
            </a:r>
            <a:r>
              <a:rPr dirty="0"/>
              <a:t> </a:t>
            </a:r>
          </a:p>
        </p:txBody>
      </p:sp>
      <p:sp>
        <p:nvSpPr>
          <p:cNvPr id="247" name="Подготовка товара к требованиям рынка…"/>
          <p:cNvSpPr txBox="1"/>
          <p:nvPr/>
        </p:nvSpPr>
        <p:spPr>
          <a:xfrm>
            <a:off x="3965213" y="6489345"/>
            <a:ext cx="5124800" cy="210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866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Подготовка</a:t>
            </a:r>
            <a:r>
              <a:rPr dirty="0"/>
              <a:t> </a:t>
            </a:r>
            <a:r>
              <a:rPr dirty="0" err="1"/>
              <a:t>товара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требованиям</a:t>
            </a:r>
            <a:r>
              <a:rPr dirty="0"/>
              <a:t> </a:t>
            </a:r>
            <a:r>
              <a:rPr dirty="0" err="1"/>
              <a:t>рынка</a:t>
            </a:r>
            <a:endParaRPr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866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b="0" dirty="0" err="1"/>
              <a:t>Сертификация</a:t>
            </a:r>
            <a:r>
              <a:rPr sz="1600" b="0" dirty="0"/>
              <a:t> </a:t>
            </a:r>
            <a:endParaRPr sz="1200" b="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866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b="0" dirty="0" err="1"/>
              <a:t>Патентование</a:t>
            </a:r>
            <a:endParaRPr sz="1600" b="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866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b="0" dirty="0" err="1"/>
              <a:t>Лицензирование</a:t>
            </a:r>
            <a:r>
              <a:rPr sz="1600" b="0" dirty="0"/>
              <a:t> </a:t>
            </a:r>
          </a:p>
        </p:txBody>
      </p:sp>
      <p:sp>
        <p:nvSpPr>
          <p:cNvPr id="248" name="Переговоры и заключение контракта…"/>
          <p:cNvSpPr txBox="1"/>
          <p:nvPr/>
        </p:nvSpPr>
        <p:spPr>
          <a:xfrm>
            <a:off x="3965213" y="9209948"/>
            <a:ext cx="8681863" cy="210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66" b="1" dirty="0" err="1"/>
              <a:t>Переговоры</a:t>
            </a:r>
            <a:r>
              <a:rPr sz="1866" b="1" dirty="0"/>
              <a:t> </a:t>
            </a:r>
            <a:r>
              <a:rPr sz="1866" b="1" dirty="0" err="1"/>
              <a:t>и</a:t>
            </a:r>
            <a:r>
              <a:rPr sz="1866" b="1" dirty="0"/>
              <a:t> </a:t>
            </a:r>
            <a:r>
              <a:rPr sz="1866" b="1" dirty="0" err="1"/>
              <a:t>заключение</a:t>
            </a:r>
            <a:r>
              <a:rPr sz="1866" b="1" dirty="0"/>
              <a:t> </a:t>
            </a:r>
            <a:r>
              <a:rPr sz="1866" b="1" dirty="0" err="1"/>
              <a:t>контракта</a:t>
            </a:r>
            <a:endParaRPr sz="1866" b="1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Правовая</a:t>
            </a:r>
            <a:r>
              <a:rPr dirty="0"/>
              <a:t> </a:t>
            </a:r>
            <a:r>
              <a:rPr dirty="0" err="1"/>
              <a:t>поддержка</a:t>
            </a:r>
            <a:r>
              <a:rPr dirty="0"/>
              <a:t> </a:t>
            </a:r>
            <a:endParaRPr sz="120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Организация</a:t>
            </a:r>
            <a:r>
              <a:rPr dirty="0"/>
              <a:t> </a:t>
            </a:r>
            <a:r>
              <a:rPr dirty="0" err="1"/>
              <a:t>переговоров</a:t>
            </a:r>
            <a:r>
              <a:rPr dirty="0"/>
              <a:t> </a:t>
            </a:r>
            <a:endParaRPr sz="120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Подготовка</a:t>
            </a:r>
            <a:r>
              <a:rPr dirty="0"/>
              <a:t> </a:t>
            </a:r>
            <a:r>
              <a:rPr dirty="0" err="1"/>
              <a:t>эффективного</a:t>
            </a:r>
            <a:r>
              <a:rPr dirty="0"/>
              <a:t> </a:t>
            </a:r>
            <a:r>
              <a:rPr dirty="0" err="1"/>
              <a:t>коммерческого</a:t>
            </a:r>
            <a:r>
              <a:rPr dirty="0"/>
              <a:t> </a:t>
            </a:r>
            <a:r>
              <a:rPr dirty="0" err="1"/>
              <a:t>предложения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маркетинговых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</a:t>
            </a:r>
          </a:p>
        </p:txBody>
      </p:sp>
      <p:sp>
        <p:nvSpPr>
          <p:cNvPr id="249" name="Оценка ресурсов…"/>
          <p:cNvSpPr txBox="1"/>
          <p:nvPr/>
        </p:nvSpPr>
        <p:spPr>
          <a:xfrm>
            <a:off x="15964396" y="3667000"/>
            <a:ext cx="6291786" cy="158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66" b="1" dirty="0" err="1"/>
              <a:t>Оценка</a:t>
            </a:r>
            <a:r>
              <a:rPr sz="1866" b="1" dirty="0"/>
              <a:t> </a:t>
            </a:r>
            <a:r>
              <a:rPr sz="1866" b="1" dirty="0" err="1"/>
              <a:t>ресурсов</a:t>
            </a:r>
            <a:endParaRPr sz="1866" b="1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Образовательные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(</a:t>
            </a:r>
            <a:r>
              <a:rPr dirty="0" err="1"/>
              <a:t>Школа</a:t>
            </a:r>
            <a:r>
              <a:rPr dirty="0"/>
              <a:t> </a:t>
            </a:r>
            <a:r>
              <a:rPr dirty="0" err="1"/>
              <a:t>экспорта</a:t>
            </a:r>
            <a:r>
              <a:rPr dirty="0"/>
              <a:t> РЭЦ) </a:t>
            </a:r>
            <a:endParaRPr sz="120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Предэкспортное</a:t>
            </a:r>
            <a:r>
              <a:rPr dirty="0"/>
              <a:t> </a:t>
            </a:r>
            <a:r>
              <a:rPr dirty="0" err="1"/>
              <a:t>финансирование</a:t>
            </a:r>
            <a:r>
              <a:rPr dirty="0"/>
              <a:t> (РОСЭКСИМБАНК, ЭКСАР) </a:t>
            </a:r>
          </a:p>
        </p:txBody>
      </p:sp>
      <p:sp>
        <p:nvSpPr>
          <p:cNvPr id="250" name="Подготовка к экспорту…"/>
          <p:cNvSpPr txBox="1"/>
          <p:nvPr/>
        </p:nvSpPr>
        <p:spPr>
          <a:xfrm>
            <a:off x="15964396" y="5782623"/>
            <a:ext cx="3448059" cy="158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866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Подготовка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экспорту</a:t>
            </a:r>
            <a:r>
              <a:rPr dirty="0"/>
              <a:t> </a:t>
            </a:r>
            <a:endParaRPr sz="1200" b="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Консультирование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логистике</a:t>
            </a:r>
            <a:r>
              <a:rPr dirty="0"/>
              <a:t> </a:t>
            </a:r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Таможенное</a:t>
            </a:r>
            <a:r>
              <a:rPr dirty="0"/>
              <a:t> </a:t>
            </a:r>
            <a:r>
              <a:rPr dirty="0" err="1"/>
              <a:t>администрирование</a:t>
            </a:r>
            <a:r>
              <a:rPr dirty="0"/>
              <a:t> </a:t>
            </a:r>
          </a:p>
        </p:txBody>
      </p:sp>
      <p:sp>
        <p:nvSpPr>
          <p:cNvPr id="251" name="Оплата…"/>
          <p:cNvSpPr txBox="1"/>
          <p:nvPr/>
        </p:nvSpPr>
        <p:spPr>
          <a:xfrm>
            <a:off x="15964396" y="7618859"/>
            <a:ext cx="5374868" cy="214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66" b="1" dirty="0" err="1"/>
              <a:t>Оплата</a:t>
            </a:r>
            <a:endParaRPr sz="1866" b="1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 smtClean="0"/>
              <a:t>Кредитно-гаранти</a:t>
            </a:r>
            <a:r>
              <a:rPr lang="ru-RU" dirty="0" smtClean="0"/>
              <a:t>й</a:t>
            </a:r>
            <a:r>
              <a:rPr dirty="0" err="1" smtClean="0"/>
              <a:t>ная</a:t>
            </a:r>
            <a:r>
              <a:rPr dirty="0" smtClean="0"/>
              <a:t> </a:t>
            </a:r>
            <a:r>
              <a:rPr dirty="0" err="1"/>
              <a:t>поддержка</a:t>
            </a:r>
            <a:r>
              <a:rPr dirty="0"/>
              <a:t> (РОСЭКСИМБАНК) </a:t>
            </a:r>
            <a:endParaRPr sz="120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Страхование</a:t>
            </a:r>
            <a:r>
              <a:rPr dirty="0"/>
              <a:t> (ЭКСАР)</a:t>
            </a:r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Налоговое</a:t>
            </a:r>
            <a:r>
              <a:rPr dirty="0"/>
              <a:t> </a:t>
            </a:r>
            <a:r>
              <a:rPr dirty="0" err="1"/>
              <a:t>консультирование</a:t>
            </a:r>
            <a:r>
              <a:rPr dirty="0"/>
              <a:t> </a:t>
            </a:r>
          </a:p>
        </p:txBody>
      </p:sp>
      <p:sp>
        <p:nvSpPr>
          <p:cNvPr id="252" name="Продвижение и развитие…"/>
          <p:cNvSpPr txBox="1"/>
          <p:nvPr/>
        </p:nvSpPr>
        <p:spPr>
          <a:xfrm>
            <a:off x="15964396" y="10042437"/>
            <a:ext cx="4743285" cy="210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66" b="1" dirty="0" err="1"/>
              <a:t>Продвижение</a:t>
            </a:r>
            <a:r>
              <a:rPr sz="1866" b="1" dirty="0"/>
              <a:t> </a:t>
            </a:r>
            <a:r>
              <a:rPr sz="1866" b="1" dirty="0" err="1"/>
              <a:t>и</a:t>
            </a:r>
            <a:r>
              <a:rPr sz="1866" b="1" dirty="0"/>
              <a:t> </a:t>
            </a:r>
            <a:r>
              <a:rPr sz="1866" b="1" dirty="0" err="1"/>
              <a:t>развитие</a:t>
            </a:r>
            <a:endParaRPr sz="1866" b="1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Специальные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</a:t>
            </a:r>
            <a:r>
              <a:rPr dirty="0" err="1"/>
              <a:t>поддержки</a:t>
            </a:r>
            <a:r>
              <a:rPr dirty="0"/>
              <a:t> </a:t>
            </a:r>
            <a:r>
              <a:rPr dirty="0" err="1"/>
              <a:t>экспорта</a:t>
            </a:r>
            <a:r>
              <a:rPr dirty="0"/>
              <a:t> </a:t>
            </a:r>
            <a:endParaRPr sz="1200"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Экспорт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каналам</a:t>
            </a:r>
            <a:r>
              <a:rPr dirty="0"/>
              <a:t> </a:t>
            </a:r>
            <a:r>
              <a:rPr dirty="0" err="1"/>
              <a:t>электроннои</a:t>
            </a:r>
            <a:r>
              <a:rPr dirty="0"/>
              <a:t>̆ </a:t>
            </a:r>
            <a:r>
              <a:rPr dirty="0" err="1"/>
              <a:t>торговли</a:t>
            </a:r>
            <a:endParaRPr dirty="0"/>
          </a:p>
          <a:p>
            <a:pPr algn="l" defTabSz="4572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Программа</a:t>
            </a:r>
            <a:r>
              <a:rPr dirty="0"/>
              <a:t> Made in Russia </a:t>
            </a:r>
          </a:p>
        </p:txBody>
      </p:sp>
      <p:sp>
        <p:nvSpPr>
          <p:cNvPr id="253" name="Rectangle"/>
          <p:cNvSpPr/>
          <p:nvPr/>
        </p:nvSpPr>
        <p:spPr>
          <a:xfrm>
            <a:off x="1528948" y="836612"/>
            <a:ext cx="17666361" cy="1336676"/>
          </a:xfrm>
          <a:prstGeom prst="rect">
            <a:avLst/>
          </a:prstGeom>
          <a:solidFill>
            <a:srgbClr val="0F2E5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4" name="Пошаговая поддержка экспортера:"/>
          <p:cNvSpPr txBox="1"/>
          <p:nvPr/>
        </p:nvSpPr>
        <p:spPr>
          <a:xfrm>
            <a:off x="1782947" y="976312"/>
            <a:ext cx="166226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Пошаговая поддержка экспортера: 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5773" y="4127415"/>
            <a:ext cx="1528458" cy="1528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755" y="6779553"/>
            <a:ext cx="1528494" cy="1528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5645" y="9500047"/>
            <a:ext cx="1528714" cy="1528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79209" y="3695487"/>
            <a:ext cx="1528713" cy="1528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79129" y="5811030"/>
            <a:ext cx="1528875" cy="15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379129" y="7926733"/>
            <a:ext cx="1528875" cy="15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379209" y="10042437"/>
            <a:ext cx="1528713" cy="152871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1"/>
          <p:cNvSpPr txBox="1"/>
          <p:nvPr/>
        </p:nvSpPr>
        <p:spPr>
          <a:xfrm>
            <a:off x="3225040" y="4363006"/>
            <a:ext cx="5793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</a:t>
            </a:r>
          </a:p>
        </p:txBody>
      </p:sp>
      <p:sp>
        <p:nvSpPr>
          <p:cNvPr id="263" name="2"/>
          <p:cNvSpPr txBox="1"/>
          <p:nvPr/>
        </p:nvSpPr>
        <p:spPr>
          <a:xfrm>
            <a:off x="3225040" y="7015162"/>
            <a:ext cx="5793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</a:t>
            </a:r>
          </a:p>
        </p:txBody>
      </p:sp>
      <p:sp>
        <p:nvSpPr>
          <p:cNvPr id="264" name="3"/>
          <p:cNvSpPr txBox="1"/>
          <p:nvPr/>
        </p:nvSpPr>
        <p:spPr>
          <a:xfrm>
            <a:off x="3225040" y="9735765"/>
            <a:ext cx="5793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</a:t>
            </a:r>
          </a:p>
        </p:txBody>
      </p:sp>
      <p:sp>
        <p:nvSpPr>
          <p:cNvPr id="265" name="4"/>
          <p:cNvSpPr txBox="1"/>
          <p:nvPr/>
        </p:nvSpPr>
        <p:spPr>
          <a:xfrm>
            <a:off x="15146477" y="3931206"/>
            <a:ext cx="5793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4</a:t>
            </a:r>
          </a:p>
        </p:txBody>
      </p:sp>
      <p:sp>
        <p:nvSpPr>
          <p:cNvPr id="266" name="5"/>
          <p:cNvSpPr txBox="1"/>
          <p:nvPr/>
        </p:nvSpPr>
        <p:spPr>
          <a:xfrm>
            <a:off x="15146477" y="6046829"/>
            <a:ext cx="5793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5</a:t>
            </a:r>
          </a:p>
        </p:txBody>
      </p:sp>
      <p:sp>
        <p:nvSpPr>
          <p:cNvPr id="267" name="6"/>
          <p:cNvSpPr txBox="1"/>
          <p:nvPr/>
        </p:nvSpPr>
        <p:spPr>
          <a:xfrm>
            <a:off x="15146477" y="8162533"/>
            <a:ext cx="5793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6</a:t>
            </a:r>
          </a:p>
        </p:txBody>
      </p:sp>
      <p:sp>
        <p:nvSpPr>
          <p:cNvPr id="268" name="7"/>
          <p:cNvSpPr txBox="1"/>
          <p:nvPr/>
        </p:nvSpPr>
        <p:spPr>
          <a:xfrm>
            <a:off x="15146477" y="10278156"/>
            <a:ext cx="5793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11300"/>
              </a:lnSpc>
              <a:spcBef>
                <a:spcPts val="1200"/>
              </a:spcBef>
              <a:defRPr sz="6000" cap="all">
                <a:solidFill>
                  <a:srgbClr val="DA37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7</a:t>
            </a:r>
          </a:p>
        </p:txBody>
      </p:sp>
      <p:sp>
        <p:nvSpPr>
          <p:cNvPr id="269" name="11"/>
          <p:cNvSpPr txBox="1"/>
          <p:nvPr/>
        </p:nvSpPr>
        <p:spPr>
          <a:xfrm>
            <a:off x="23777254" y="13027739"/>
            <a:ext cx="357469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9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2086</Words>
  <Application>Microsoft Office PowerPoint</Application>
  <PresentationFormat>Произвольный</PresentationFormat>
  <Paragraphs>306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Arial</vt:lpstr>
      <vt:lpstr>Arial Black</vt:lpstr>
      <vt:lpstr>Bebas Neue Bold</vt:lpstr>
      <vt:lpstr>Bebas Neue Regular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OpiumNewC</vt:lpstr>
      <vt:lpstr>Segoe UI</vt:lpstr>
      <vt:lpstr>Times</vt:lpstr>
      <vt:lpstr>Times New Roman</vt:lpstr>
      <vt:lpstr>White</vt:lpstr>
      <vt:lpstr>1_White</vt:lpstr>
      <vt:lpstr>2_White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Пушкарная Вера Александровна</dc:creator>
  <cp:lastModifiedBy>klintsevich</cp:lastModifiedBy>
  <cp:revision>33</cp:revision>
  <dcterms:modified xsi:type="dcterms:W3CDTF">2018-11-14T12:12:15Z</dcterms:modified>
</cp:coreProperties>
</file>