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0" r:id="rId2"/>
    <p:sldId id="257" r:id="rId3"/>
    <p:sldId id="265" r:id="rId4"/>
    <p:sldId id="266" r:id="rId5"/>
    <p:sldId id="264" r:id="rId6"/>
    <p:sldId id="262" r:id="rId7"/>
    <p:sldId id="278" r:id="rId8"/>
    <p:sldId id="279" r:id="rId9"/>
    <p:sldId id="280" r:id="rId10"/>
    <p:sldId id="281" r:id="rId11"/>
    <p:sldId id="282" r:id="rId12"/>
    <p:sldId id="269" r:id="rId13"/>
    <p:sldId id="271" r:id="rId14"/>
    <p:sldId id="268" r:id="rId15"/>
    <p:sldId id="274" r:id="rId16"/>
    <p:sldId id="277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5760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  <p15:guide id="4" pos="4037" userDrawn="1">
          <p15:clr>
            <a:srgbClr val="A4A3A4"/>
          </p15:clr>
        </p15:guide>
        <p15:guide id="5" pos="5602" userDrawn="1">
          <p15:clr>
            <a:srgbClr val="A4A3A4"/>
          </p15:clr>
        </p15:guide>
        <p15:guide id="6" orient="horz" pos="3657" userDrawn="1">
          <p15:clr>
            <a:srgbClr val="A4A3A4"/>
          </p15:clr>
        </p15:guide>
        <p15:guide id="7" orient="horz" pos="2319" userDrawn="1">
          <p15:clr>
            <a:srgbClr val="A4A3A4"/>
          </p15:clr>
        </p15:guide>
        <p15:guide id="8" pos="158" userDrawn="1">
          <p15:clr>
            <a:srgbClr val="A4A3A4"/>
          </p15:clr>
        </p15:guide>
        <p15:guide id="9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5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73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536" y="78"/>
      </p:cViewPr>
      <p:guideLst>
        <p:guide orient="horz" pos="822"/>
        <p:guide pos="5760"/>
        <p:guide orient="horz" pos="2228"/>
        <p:guide pos="4037"/>
        <p:guide pos="5602"/>
        <p:guide orient="horz" pos="3657"/>
        <p:guide orient="horz" pos="2319"/>
        <p:guide pos="158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EB9CA-E0B2-42B7-B510-8F88F83A435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88DE2-87D9-42F3-934F-F9E5C2C82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822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170770-FC91-44ED-9081-7A78A008BAED}" type="slidenum">
              <a:rPr lang="ru-RU" altLang="ru-RU" smtClean="0">
                <a:latin typeface="Calibri" panose="020F0502020204030204" pitchFamily="34" charset="0"/>
              </a:rPr>
              <a:pPr/>
              <a:t>1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24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10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679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11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99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12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754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13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74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14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05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15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57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16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63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17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231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2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627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3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49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4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5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15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6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508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7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9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8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15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B5041-B9D7-4823-B1C5-AA627BFF2859}" type="slidenum">
              <a:rPr lang="ru-RU" altLang="ru-RU" smtClean="0">
                <a:latin typeface="Calibri" panose="020F0502020204030204" pitchFamily="34" charset="0"/>
              </a:rPr>
              <a:pPr/>
              <a:t>9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04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FACD-C203-4B76-B477-831EBC775D11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B617C-FF46-479F-880E-7E4AE6F7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6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FACD-C203-4B76-B477-831EBC775D11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B617C-FF46-479F-880E-7E4AE6F7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49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FACD-C203-4B76-B477-831EBC775D11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B617C-FF46-479F-880E-7E4AE6F7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9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FACD-C203-4B76-B477-831EBC775D11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B617C-FF46-479F-880E-7E4AE6F7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96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FACD-C203-4B76-B477-831EBC775D11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B617C-FF46-479F-880E-7E4AE6F7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13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FACD-C203-4B76-B477-831EBC775D11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B617C-FF46-479F-880E-7E4AE6F7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71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FACD-C203-4B76-B477-831EBC775D11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B617C-FF46-479F-880E-7E4AE6F7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37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FACD-C203-4B76-B477-831EBC775D11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B617C-FF46-479F-880E-7E4AE6F7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22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FACD-C203-4B76-B477-831EBC775D11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B617C-FF46-479F-880E-7E4AE6F7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8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FACD-C203-4B76-B477-831EBC775D11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B617C-FF46-479F-880E-7E4AE6F7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57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CFACD-C203-4B76-B477-831EBC775D11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B617C-FF46-479F-880E-7E4AE6F7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70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CFACD-C203-4B76-B477-831EBC775D11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B617C-FF46-479F-880E-7E4AE6F7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7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mailto:mokeev@smuit.r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raxisvr.net/" TargetMode="External"/><Relationship Id="rId5" Type="http://schemas.openxmlformats.org/officeDocument/2006/relationships/hyperlink" Target="mailto:chaplygin@smuit.ru" TargetMode="External"/><Relationship Id="rId4" Type="http://schemas.openxmlformats.org/officeDocument/2006/relationships/hyperlink" Target="mailto:avkolsanov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 txBox="1">
            <a:spLocks noChangeArrowheads="1"/>
          </p:cNvSpPr>
          <p:nvPr/>
        </p:nvSpPr>
        <p:spPr bwMode="gray">
          <a:xfrm>
            <a:off x="1899719" y="370193"/>
            <a:ext cx="7006156" cy="107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ИНСТИТУТ ИННОВАЦИОННОГО РАЗВИТИЯ </a:t>
            </a:r>
            <a:endParaRPr lang="ru-RU" altLang="ru-RU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ФГБОУ ВО </a:t>
            </a:r>
            <a:r>
              <a:rPr lang="ru-RU" alt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«Самарский государственный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медицинский университет»</a:t>
            </a:r>
            <a:r>
              <a:rPr lang="ru-RU" alt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Минздрава России</a:t>
            </a:r>
            <a:endParaRPr lang="ru-RU" sz="1800" dirty="0" smtClean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3363394" y="3178899"/>
            <a:ext cx="5408073" cy="1754326"/>
          </a:xfrm>
          <a:prstGeom prst="rect">
            <a:avLst/>
          </a:prstGeom>
          <a:ex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altLang="ru-RU" sz="2400" dirty="0" smtClean="0">
                <a:solidFill>
                  <a:srgbClr val="4C5B7F"/>
                </a:solidFill>
              </a:rPr>
              <a:t>ПРАКТИКА ПРИМЕНЕНИЯ ТЕХНОЛОГИЙ</a:t>
            </a:r>
            <a:r>
              <a:rPr lang="ru-RU" altLang="ru-RU" sz="2800" b="1" dirty="0">
                <a:solidFill>
                  <a:srgbClr val="4C5B7F"/>
                </a:solidFill>
              </a:rPr>
              <a:t/>
            </a:r>
            <a:br>
              <a:rPr lang="ru-RU" altLang="ru-RU" sz="2800" b="1" dirty="0">
                <a:solidFill>
                  <a:srgbClr val="4C5B7F"/>
                </a:solidFill>
              </a:rPr>
            </a:br>
            <a:r>
              <a:rPr lang="ru-RU" altLang="ru-RU" sz="2800" b="1" dirty="0">
                <a:solidFill>
                  <a:srgbClr val="4C5B7F"/>
                </a:solidFill>
              </a:rPr>
              <a:t>ВИРТУАЛЬНОЙ РЕАЛЬНОСТИ,</a:t>
            </a:r>
            <a:br>
              <a:rPr lang="ru-RU" altLang="ru-RU" sz="2800" b="1" dirty="0">
                <a:solidFill>
                  <a:srgbClr val="4C5B7F"/>
                </a:solidFill>
              </a:rPr>
            </a:br>
            <a:r>
              <a:rPr lang="ru-RU" altLang="ru-RU" sz="2800" b="1" dirty="0" smtClean="0">
                <a:solidFill>
                  <a:srgbClr val="4C5B7F"/>
                </a:solidFill>
              </a:rPr>
              <a:t>ДОПОЛНЕННОЙ РЕАЛЬНОСТИ И</a:t>
            </a:r>
            <a:br>
              <a:rPr lang="ru-RU" altLang="ru-RU" sz="2800" b="1" dirty="0" smtClean="0">
                <a:solidFill>
                  <a:srgbClr val="4C5B7F"/>
                </a:solidFill>
              </a:rPr>
            </a:br>
            <a:r>
              <a:rPr lang="ru-RU" altLang="ru-RU" sz="2800" b="1" dirty="0" smtClean="0">
                <a:solidFill>
                  <a:srgbClr val="4C5B7F"/>
                </a:solidFill>
              </a:rPr>
              <a:t>МАШИННОГО ОБУЧЕНИЯ</a:t>
            </a:r>
          </a:p>
        </p:txBody>
      </p:sp>
      <p:sp>
        <p:nvSpPr>
          <p:cNvPr id="4100" name="Прямоугольник 6"/>
          <p:cNvSpPr>
            <a:spLocks noChangeArrowheads="1"/>
          </p:cNvSpPr>
          <p:nvPr/>
        </p:nvSpPr>
        <p:spPr bwMode="auto">
          <a:xfrm>
            <a:off x="-107950" y="537368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191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1913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1913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1913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1913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9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9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9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91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D5DAB"/>
                </a:solidFill>
                <a:latin typeface="Lato Thin" pitchFamily="34" charset="0"/>
              </a:rPr>
              <a:t>       </a:t>
            </a:r>
            <a:endParaRPr lang="ru-RU" altLang="ru-RU" sz="1200" b="1">
              <a:solidFill>
                <a:srgbClr val="00487E"/>
              </a:solidFill>
              <a:latin typeface="Lato Semibold" pitchFamily="34" charset="0"/>
            </a:endParaRPr>
          </a:p>
        </p:txBody>
      </p:sp>
      <p:pic>
        <p:nvPicPr>
          <p:cNvPr id="410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207963"/>
            <a:ext cx="13493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floors3d.com/images/blue-icons-vr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4" y="2685119"/>
            <a:ext cx="2635250" cy="26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02450" y="370193"/>
            <a:ext cx="2241550" cy="5351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250" y="400615"/>
            <a:ext cx="1586792" cy="41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8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259371" y="1181060"/>
            <a:ext cx="5260000" cy="479498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ru-RU"/>
            </a:defPPr>
            <a:lvl1pPr>
              <a:defRPr sz="2800" b="1"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1619253" y="354777"/>
            <a:ext cx="52775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2000" b="1" dirty="0">
                <a:solidFill>
                  <a:srgbClr val="000000"/>
                </a:solidFill>
              </a:rPr>
              <a:t>Тренажер коммуникативных навыков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  <p:sp>
        <p:nvSpPr>
          <p:cNvPr id="25" name="Прямоугольник 24"/>
          <p:cNvSpPr/>
          <p:nvPr/>
        </p:nvSpPr>
        <p:spPr>
          <a:xfrm>
            <a:off x="259372" y="6015218"/>
            <a:ext cx="8633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</a:rPr>
              <a:t>Обучаемый взаимодействует с потоком клиентов, приходящих в учреждение, отрабатывая навыки общения. </a:t>
            </a:r>
            <a:r>
              <a:rPr lang="ru-RU" sz="1600" dirty="0"/>
              <a:t>В режиме оценки можно проверить</a:t>
            </a:r>
            <a:r>
              <a:rPr lang="en-US" sz="1600" dirty="0"/>
              <a:t> </a:t>
            </a:r>
            <a:r>
              <a:rPr lang="ru-RU" sz="1600" dirty="0"/>
              <a:t>знания учащегося.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6594" r="17386" b="364"/>
          <a:stretch/>
        </p:blipFill>
        <p:spPr>
          <a:xfrm>
            <a:off x="228600" y="1320799"/>
            <a:ext cx="6004560" cy="4480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7" t="15199" r="19934" b="17208"/>
          <a:stretch/>
        </p:blipFill>
        <p:spPr>
          <a:xfrm>
            <a:off x="6416040" y="1336039"/>
            <a:ext cx="2499360" cy="2225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3" t="1151" r="16272" b="563"/>
          <a:stretch/>
        </p:blipFill>
        <p:spPr>
          <a:xfrm>
            <a:off x="6446521" y="3667761"/>
            <a:ext cx="2468880" cy="21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259371" y="1181060"/>
            <a:ext cx="5260000" cy="479498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ru-RU"/>
            </a:defPPr>
            <a:lvl1pPr>
              <a:defRPr sz="2800" b="1"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1619253" y="354777"/>
            <a:ext cx="52775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2000" b="1" dirty="0" smtClean="0">
                <a:solidFill>
                  <a:srgbClr val="000000"/>
                </a:solidFill>
              </a:rPr>
              <a:t>Психологическое тестирование</a:t>
            </a:r>
            <a:endParaRPr lang="ru-RU" sz="2000" b="1" dirty="0">
              <a:solidFill>
                <a:srgbClr val="000000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  <p:sp>
        <p:nvSpPr>
          <p:cNvPr id="25" name="Прямоугольник 24"/>
          <p:cNvSpPr/>
          <p:nvPr/>
        </p:nvSpPr>
        <p:spPr>
          <a:xfrm>
            <a:off x="259372" y="6015218"/>
            <a:ext cx="8633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</a:rPr>
              <a:t>Психологическое тестирование в виртуальной реальности расширяет набор</a:t>
            </a:r>
            <a:br>
              <a:rPr lang="ru-RU" sz="1600" dirty="0" smtClean="0">
                <a:solidFill>
                  <a:srgbClr val="000000"/>
                </a:solidFill>
              </a:rPr>
            </a:br>
            <a:r>
              <a:rPr lang="ru-RU" sz="1600" dirty="0" smtClean="0">
                <a:solidFill>
                  <a:srgbClr val="000000"/>
                </a:solidFill>
              </a:rPr>
              <a:t>оцениваемых метрик и дает более развернутую картину о тестируемом.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t="6134" r="14387" b="9407"/>
          <a:stretch/>
        </p:blipFill>
        <p:spPr>
          <a:xfrm>
            <a:off x="223520" y="1286294"/>
            <a:ext cx="6019800" cy="4537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1072" r="23264" b="20872"/>
          <a:stretch/>
        </p:blipFill>
        <p:spPr>
          <a:xfrm>
            <a:off x="6408738" y="1310640"/>
            <a:ext cx="2491422" cy="224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t="21969" r="45099" b="20102"/>
          <a:stretch/>
        </p:blipFill>
        <p:spPr>
          <a:xfrm>
            <a:off x="6408738" y="3707448"/>
            <a:ext cx="2519681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2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259371" y="1181060"/>
            <a:ext cx="5260000" cy="479498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ru-RU"/>
            </a:defPPr>
            <a:lvl1pPr>
              <a:defRPr sz="2800" b="1"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0825" y="1718707"/>
            <a:ext cx="585159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600" b="1" dirty="0" smtClean="0"/>
              <a:t>Виртуальная реальность в строительстве</a:t>
            </a:r>
            <a:br>
              <a:rPr lang="ru-RU" sz="1600" b="1" dirty="0" smtClean="0"/>
            </a:br>
            <a:r>
              <a:rPr lang="ru-RU" sz="1600" b="1" dirty="0" smtClean="0"/>
              <a:t>и риэлтерских агентствах</a:t>
            </a:r>
          </a:p>
          <a:p>
            <a:pPr fontAlgn="ctr"/>
            <a:r>
              <a:rPr lang="ru-RU" sz="1600" dirty="0" smtClean="0"/>
              <a:t>При </a:t>
            </a:r>
            <a:r>
              <a:rPr lang="ru-RU" sz="1600" dirty="0"/>
              <a:t>обращении клиента в строительную фирму чтобы построить дом, менеджер подбирает несколько вариантов, клиент одевает очки виртуальной реальности и погружается в каждый из смоделированных объектов, выбирая окончательный </a:t>
            </a:r>
            <a:r>
              <a:rPr lang="ru-RU" sz="1600" dirty="0" smtClean="0"/>
              <a:t>вариант.</a:t>
            </a:r>
          </a:p>
          <a:p>
            <a:pPr fontAlgn="ctr"/>
            <a:r>
              <a:rPr lang="ru-RU" sz="1600" dirty="0"/>
              <a:t>Также можно осуществить панорамную съемку уже построенных объектов. И на этапе предварительного выбора клиентом необязательно посещать каждый из них, достаточно сразу в офисе «погрузиться» в каждый из них и выбрать 1-2 понравившихся</a:t>
            </a:r>
          </a:p>
          <a:p>
            <a:pPr fontAlgn="ctr"/>
            <a:endParaRPr lang="ru-RU" sz="1600" dirty="0"/>
          </a:p>
          <a:p>
            <a:pPr fontAlgn="ctr"/>
            <a:endParaRPr lang="ru-RU" sz="16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1619253" y="354777"/>
            <a:ext cx="52775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2000" b="1" i="1" dirty="0" smtClean="0"/>
              <a:t>VR </a:t>
            </a:r>
            <a:r>
              <a:rPr lang="ru-RU" sz="2000" b="1" i="1" dirty="0"/>
              <a:t>ДЛЯ МАРКЕТИНГА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838" y="1874071"/>
            <a:ext cx="2653276" cy="149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838" y="4614056"/>
            <a:ext cx="2563221" cy="1628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59371" y="4628594"/>
            <a:ext cx="5851591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/>
              <a:t>Виртуальная реальность в туризме</a:t>
            </a:r>
          </a:p>
          <a:p>
            <a:r>
              <a:rPr lang="ru-RU" sz="1600" dirty="0"/>
              <a:t>При обращении клиента в турагентство менеджер подбирает несколько отелей, клиент одевает очки виртуальной реальности и погружается в каждый из выбранных отелей, выбирая окончательный </a:t>
            </a:r>
            <a:r>
              <a:rPr lang="ru-RU" sz="1600" dirty="0" smtClean="0"/>
              <a:t>вариант</a:t>
            </a:r>
          </a:p>
          <a:p>
            <a:r>
              <a:rPr lang="ru-RU" sz="1600" dirty="0"/>
              <a:t>Также данные видео можно просматривать и на мобильных устройствах управляю ракурсом видео просто перемещая планшет в пространстве или на компьютере управляя </a:t>
            </a:r>
            <a:r>
              <a:rPr lang="ru-RU" sz="1600" dirty="0" smtClean="0"/>
              <a:t>мышью</a:t>
            </a:r>
            <a:endParaRPr lang="ru-RU" sz="16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12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259371" y="1181060"/>
            <a:ext cx="5260000" cy="44560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>
              <a:defRPr lang="ru-RU"/>
            </a:defPPr>
            <a:lvl1pPr>
              <a:defRPr sz="2800" b="1"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ru-RU" dirty="0" smtClean="0"/>
              <a:t>ДОПОЛНЕННАЯ РЕАЛЬНОСТЬ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9371" y="1802051"/>
            <a:ext cx="44559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dirty="0" smtClean="0"/>
              <a:t>Технология дополненной реальности (</a:t>
            </a:r>
            <a:r>
              <a:rPr lang="en-US" dirty="0" smtClean="0"/>
              <a:t>AR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ru-RU" dirty="0" smtClean="0"/>
              <a:t>позволяют накладывать текстовую и графическую информацию поверх объектов реального мира, на который пользователь смотрит через стекла очков с проекционными поверхностями. </a:t>
            </a:r>
          </a:p>
          <a:p>
            <a:pPr fontAlgn="ctr"/>
            <a:endParaRPr lang="en-US" dirty="0" smtClean="0">
              <a:solidFill>
                <a:srgbClr val="000000"/>
              </a:solidFill>
            </a:endParaRPr>
          </a:p>
          <a:p>
            <a:pPr fontAlgn="ctr"/>
            <a:r>
              <a:rPr lang="en-US" dirty="0" smtClean="0">
                <a:solidFill>
                  <a:srgbClr val="000000"/>
                </a:solidFill>
              </a:rPr>
              <a:t>AR </a:t>
            </a:r>
            <a:r>
              <a:rPr lang="ru-RU" dirty="0" smtClean="0">
                <a:solidFill>
                  <a:srgbClr val="000000"/>
                </a:solidFill>
              </a:rPr>
              <a:t>имеет широкий спектр применения: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о</a:t>
            </a:r>
            <a:r>
              <a:rPr lang="ru-RU" dirty="0" smtClean="0">
                <a:solidFill>
                  <a:srgbClr val="000000"/>
                </a:solidFill>
              </a:rPr>
              <a:t>бучение персонала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с</a:t>
            </a:r>
            <a:r>
              <a:rPr lang="ru-RU" dirty="0" smtClean="0">
                <a:solidFill>
                  <a:srgbClr val="000000"/>
                </a:solidFill>
              </a:rPr>
              <a:t>правочная система для сложных процессов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с</a:t>
            </a:r>
            <a:r>
              <a:rPr lang="ru-RU" dirty="0" smtClean="0">
                <a:solidFill>
                  <a:srgbClr val="000000"/>
                </a:solidFill>
              </a:rPr>
              <a:t>истемы учета в процессе контроля качества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н</a:t>
            </a:r>
            <a:r>
              <a:rPr lang="ru-RU" dirty="0" smtClean="0">
                <a:solidFill>
                  <a:srgbClr val="000000"/>
                </a:solidFill>
              </a:rPr>
              <a:t>авигация в помещениях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д</a:t>
            </a:r>
            <a:r>
              <a:rPr lang="ru-RU" dirty="0" smtClean="0">
                <a:solidFill>
                  <a:srgbClr val="000000"/>
                </a:solidFill>
              </a:rPr>
              <a:t>емонстрация скрытых элементов (например, </a:t>
            </a:r>
            <a:r>
              <a:rPr lang="ru-RU" dirty="0">
                <a:solidFill>
                  <a:srgbClr val="000000"/>
                </a:solidFill>
              </a:rPr>
              <a:t>э</a:t>
            </a:r>
            <a:r>
              <a:rPr lang="ru-RU" dirty="0" smtClean="0">
                <a:solidFill>
                  <a:srgbClr val="000000"/>
                </a:solidFill>
              </a:rPr>
              <a:t>лектропроводки)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и многое другое</a:t>
            </a:r>
          </a:p>
        </p:txBody>
      </p:sp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1619253" y="370166"/>
            <a:ext cx="5277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2000" b="1" i="1" dirty="0" smtClean="0">
                <a:solidFill>
                  <a:srgbClr val="262626"/>
                </a:solidFill>
              </a:rPr>
              <a:t>VR/AR </a:t>
            </a:r>
            <a:r>
              <a:rPr lang="ru-RU" altLang="ru-RU" sz="2000" b="1" i="1" dirty="0" smtClean="0">
                <a:solidFill>
                  <a:srgbClr val="262626"/>
                </a:solidFill>
              </a:rPr>
              <a:t>разработка</a:t>
            </a:r>
            <a:endParaRPr lang="ru-RU" altLang="ru-RU" sz="2000" b="1" i="1" dirty="0">
              <a:solidFill>
                <a:srgbClr val="262626"/>
              </a:solidFill>
            </a:endParaRPr>
          </a:p>
        </p:txBody>
      </p:sp>
      <p:pic>
        <p:nvPicPr>
          <p:cNvPr id="6146" name="Picture 2" descr="https://techcrunch.com/wp-content/uploads/2017/05/screen-shot-2017-05-11-at-12-11-30-pm.png?w=730&amp;crop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" t="15694" r="6346" b="983"/>
          <a:stretch/>
        </p:blipFill>
        <p:spPr bwMode="auto">
          <a:xfrm>
            <a:off x="5051876" y="4202708"/>
            <a:ext cx="3841301" cy="225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mg-prod-cms-rt-microsoft-com.akamaized.net/cms/api/am/imageFileData/RE1GJzk?ver=8b59&amp;q=60&amp;m=6&amp;h=600&amp;w=2048&amp;b=%23FFFFFFFF&amp;l=f&amp;o=t&amp;aim=tru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r="14696"/>
          <a:stretch/>
        </p:blipFill>
        <p:spPr bwMode="auto">
          <a:xfrm>
            <a:off x="5051875" y="1805445"/>
            <a:ext cx="3841301" cy="15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260069" y="1158024"/>
            <a:ext cx="8633109" cy="132556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defRPr sz="2800" b="1"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mtClean="0"/>
              <a:t>Ключевые компетенции</a:t>
            </a:r>
            <a:r>
              <a:rPr lang="en-US" smtClean="0"/>
              <a:t>: </a:t>
            </a:r>
            <a:br>
              <a:rPr lang="en-US" smtClean="0"/>
            </a:br>
            <a:r>
              <a:rPr lang="ru-RU" smtClean="0"/>
              <a:t>Обработка и анализ данных с ЭЭГ, ЭМГ-устройств, интеграция с ПО</a:t>
            </a:r>
            <a:endParaRPr lang="ru-RU" dirty="0"/>
          </a:p>
        </p:txBody>
      </p:sp>
      <p:sp>
        <p:nvSpPr>
          <p:cNvPr id="16" name="Shape 80"/>
          <p:cNvSpPr txBox="1">
            <a:spLocks/>
          </p:cNvSpPr>
          <p:nvPr/>
        </p:nvSpPr>
        <p:spPr>
          <a:xfrm>
            <a:off x="250825" y="2377454"/>
            <a:ext cx="8642351" cy="36317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Анализ данных мозговой активности и их обработка в реальном времени для обеспечения качественной работы </a:t>
            </a:r>
            <a:r>
              <a:rPr lang="ru-RU" dirty="0" err="1"/>
              <a:t>экзопротезов</a:t>
            </a:r>
            <a:r>
              <a:rPr lang="ru-RU" dirty="0"/>
              <a:t>, </a:t>
            </a:r>
            <a:r>
              <a:rPr lang="ru-RU" dirty="0" err="1"/>
              <a:t>экзоскелетов</a:t>
            </a:r>
            <a:r>
              <a:rPr lang="ru-RU" dirty="0"/>
              <a:t> и прочих АПК</a:t>
            </a:r>
          </a:p>
          <a:p>
            <a:r>
              <a:rPr lang="ru-RU" dirty="0" smtClean="0"/>
              <a:t>Формирование </a:t>
            </a:r>
            <a:r>
              <a:rPr lang="ru-RU" dirty="0"/>
              <a:t>задела для </a:t>
            </a:r>
            <a:r>
              <a:rPr lang="ru-RU" dirty="0" smtClean="0"/>
              <a:t>формирования интерфейсов </a:t>
            </a:r>
            <a:br>
              <a:rPr lang="ru-RU" dirty="0" smtClean="0"/>
            </a:br>
            <a:r>
              <a:rPr lang="ru-RU" dirty="0" smtClean="0"/>
              <a:t>«мозг-компьютер</a:t>
            </a:r>
            <a:r>
              <a:rPr lang="ru-RU" dirty="0"/>
              <a:t>» для улучшения </a:t>
            </a:r>
            <a:r>
              <a:rPr lang="ru-RU" dirty="0" smtClean="0"/>
              <a:t>качества </a:t>
            </a:r>
            <a:r>
              <a:rPr lang="ru-RU" dirty="0"/>
              <a:t>жизни </a:t>
            </a:r>
            <a:r>
              <a:rPr lang="ru-RU" dirty="0" smtClean="0"/>
              <a:t>пациентов</a:t>
            </a:r>
            <a:endParaRPr lang="ru-RU" dirty="0"/>
          </a:p>
          <a:p>
            <a:r>
              <a:rPr lang="ru-RU" dirty="0"/>
              <a:t>Имеется опыт работы с гарнитурами как </a:t>
            </a:r>
            <a:r>
              <a:rPr lang="ru-RU" dirty="0" smtClean="0"/>
              <a:t>отечественного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так </a:t>
            </a:r>
            <a:r>
              <a:rPr lang="ru-RU" dirty="0"/>
              <a:t>и зарубежного </a:t>
            </a:r>
            <a:r>
              <a:rPr lang="ru-RU" dirty="0" smtClean="0"/>
              <a:t>производства:</a:t>
            </a:r>
          </a:p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</a:pPr>
            <a:r>
              <a:rPr lang="en-US" dirty="0" smtClean="0"/>
              <a:t>Brain Products </a:t>
            </a:r>
            <a:r>
              <a:rPr lang="en-US" dirty="0" err="1" smtClean="0"/>
              <a:t>BrainAmp</a:t>
            </a:r>
            <a:endParaRPr lang="en-US" dirty="0" smtClean="0"/>
          </a:p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</a:pPr>
            <a:r>
              <a:rPr lang="en-US" dirty="0" err="1" smtClean="0"/>
              <a:t>g.tek</a:t>
            </a:r>
            <a:r>
              <a:rPr lang="en-US" dirty="0" smtClean="0"/>
              <a:t> Nautilus</a:t>
            </a:r>
          </a:p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</a:pPr>
            <a:r>
              <a:rPr lang="en-US" dirty="0" smtClean="0"/>
              <a:t>Open BCI</a:t>
            </a:r>
          </a:p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</a:pPr>
            <a:r>
              <a:rPr lang="en-US" dirty="0" err="1" smtClean="0"/>
              <a:t>eMotiv</a:t>
            </a:r>
            <a:r>
              <a:rPr lang="en-US" dirty="0" smtClean="0"/>
              <a:t> EPOC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583" y="4081111"/>
            <a:ext cx="3083555" cy="2621022"/>
          </a:xfrm>
          <a:prstGeom prst="rect">
            <a:avLst/>
          </a:prstGeom>
        </p:spPr>
      </p:pic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1619253" y="370166"/>
            <a:ext cx="5277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2000" b="1" i="1" dirty="0" smtClean="0">
                <a:solidFill>
                  <a:srgbClr val="262626"/>
                </a:solidFill>
              </a:rPr>
              <a:t>VR/AR </a:t>
            </a:r>
            <a:r>
              <a:rPr lang="ru-RU" altLang="ru-RU" sz="2000" b="1" i="1" dirty="0" smtClean="0">
                <a:solidFill>
                  <a:srgbClr val="262626"/>
                </a:solidFill>
              </a:rPr>
              <a:t>разработка</a:t>
            </a:r>
            <a:endParaRPr lang="ru-RU" altLang="ru-RU" sz="2000" b="1" i="1" dirty="0">
              <a:solidFill>
                <a:srgbClr val="262626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812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бъект 2"/>
          <p:cNvSpPr txBox="1">
            <a:spLocks/>
          </p:cNvSpPr>
          <p:nvPr/>
        </p:nvSpPr>
        <p:spPr>
          <a:xfrm>
            <a:off x="244901" y="1315977"/>
            <a:ext cx="4962366" cy="396829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Ключевые </a:t>
            </a:r>
            <a:r>
              <a:rPr lang="ru-RU" sz="1800" b="1" dirty="0" smtClean="0"/>
              <a:t>компетенции применения  сверточных нейронных сетей</a:t>
            </a:r>
            <a:r>
              <a:rPr lang="en-US" sz="1800" b="1" dirty="0" smtClean="0"/>
              <a:t>:</a:t>
            </a:r>
          </a:p>
          <a:p>
            <a:r>
              <a:rPr lang="ru-RU" sz="1800" dirty="0" smtClean="0"/>
              <a:t>Разработка приложений на языках </a:t>
            </a:r>
            <a:r>
              <a:rPr lang="en-US" sz="1800" dirty="0" smtClean="0"/>
              <a:t>C++/C#</a:t>
            </a:r>
            <a:r>
              <a:rPr lang="ru-RU" sz="1800" dirty="0" smtClean="0"/>
              <a:t>, </a:t>
            </a:r>
            <a:r>
              <a:rPr lang="en-US" sz="1800" dirty="0" smtClean="0"/>
              <a:t>Python</a:t>
            </a:r>
          </a:p>
          <a:p>
            <a:r>
              <a:rPr lang="ru-RU" sz="1800" dirty="0" smtClean="0"/>
              <a:t>Обработка больших массивов цифровых изображений (сегментация, кластеризация, выделение признаков и т.д.)</a:t>
            </a:r>
          </a:p>
          <a:p>
            <a:r>
              <a:rPr lang="ru-RU" sz="1800" dirty="0" smtClean="0"/>
              <a:t>Работа с современным </a:t>
            </a:r>
            <a:r>
              <a:rPr lang="ru-RU" sz="1800" dirty="0" err="1" smtClean="0"/>
              <a:t>фреймворками</a:t>
            </a:r>
            <a:r>
              <a:rPr lang="ru-RU" sz="1800" dirty="0" smtClean="0"/>
              <a:t> для машинного обучения (</a:t>
            </a:r>
            <a:r>
              <a:rPr lang="en-US" sz="1800" dirty="0" err="1" smtClean="0"/>
              <a:t>Theano</a:t>
            </a:r>
            <a:r>
              <a:rPr lang="en-US" sz="1800" dirty="0" smtClean="0"/>
              <a:t>, </a:t>
            </a:r>
            <a:r>
              <a:rPr lang="en-US" sz="1800" dirty="0" err="1" smtClean="0"/>
              <a:t>Tensorflow</a:t>
            </a:r>
            <a:r>
              <a:rPr lang="en-US" sz="1800" dirty="0" smtClean="0"/>
              <a:t>, </a:t>
            </a:r>
            <a:r>
              <a:rPr lang="en-US" sz="1800" dirty="0" err="1" smtClean="0"/>
              <a:t>Caffe</a:t>
            </a:r>
            <a:r>
              <a:rPr lang="ru-RU" sz="1800" dirty="0" smtClean="0"/>
              <a:t> и другие</a:t>
            </a:r>
            <a:r>
              <a:rPr lang="en-US" sz="1800" dirty="0" smtClean="0"/>
              <a:t>)</a:t>
            </a:r>
          </a:p>
          <a:p>
            <a:r>
              <a:rPr lang="ru-RU" sz="1800" dirty="0" smtClean="0"/>
              <a:t>Создание 3</a:t>
            </a:r>
            <a:r>
              <a:rPr lang="en-US" sz="1800" dirty="0" smtClean="0"/>
              <a:t>D-</a:t>
            </a:r>
            <a:r>
              <a:rPr lang="ru-RU" sz="1800" dirty="0" smtClean="0"/>
              <a:t>моделей органов в результате обработке цифровых снимков (КТ, МРТ)</a:t>
            </a:r>
          </a:p>
        </p:txBody>
      </p:sp>
      <p:sp>
        <p:nvSpPr>
          <p:cNvPr id="18" name="Прямоугольник 7"/>
          <p:cNvSpPr>
            <a:spLocks noChangeArrowheads="1"/>
          </p:cNvSpPr>
          <p:nvPr/>
        </p:nvSpPr>
        <p:spPr bwMode="auto">
          <a:xfrm>
            <a:off x="1619253" y="370166"/>
            <a:ext cx="5277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1" dirty="0" smtClean="0">
                <a:solidFill>
                  <a:srgbClr val="262626"/>
                </a:solidFill>
              </a:rPr>
              <a:t>Нейронные сети и машинное обучение</a:t>
            </a:r>
            <a:endParaRPr lang="ru-RU" altLang="ru-RU" sz="2000" b="1" i="1" dirty="0">
              <a:solidFill>
                <a:srgbClr val="262626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  <p:pic>
        <p:nvPicPr>
          <p:cNvPr id="1026" name="Picture 2" descr="http://wiki.witology.com/images/f/f5/Ins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99" y="1296608"/>
            <a:ext cx="3496864" cy="367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f/f8/Python_logo_and_wordmark.svg/1280px-Python_logo_and_wordmark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275" y="5816146"/>
            <a:ext cx="1866456" cy="5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dia.glassdoor.com/sqll/11873/dataviz-squarelogo-144783158439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3" b="31265"/>
          <a:stretch/>
        </p:blipFill>
        <p:spPr bwMode="auto">
          <a:xfrm>
            <a:off x="5656410" y="5783488"/>
            <a:ext cx="1392221" cy="57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h0.redbubble.net/image.405703018.0204/flat,550x550,075,f.u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310" y="5825450"/>
            <a:ext cx="936335" cy="40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Ð°ÑÑÐ¸Ð½ÐºÐ¸ Ð¿Ð¾ Ð·Ð°Ð¿ÑÐ¾ÑÑ theano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25" y="5642409"/>
            <a:ext cx="2558171" cy="85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06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бъект 2"/>
          <p:cNvSpPr txBox="1">
            <a:spLocks/>
          </p:cNvSpPr>
          <p:nvPr/>
        </p:nvSpPr>
        <p:spPr>
          <a:xfrm>
            <a:off x="244900" y="1315976"/>
            <a:ext cx="5654249" cy="476097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/>
              <a:t>Автоматизированная система </a:t>
            </a:r>
            <a:r>
              <a:rPr lang="ru-RU" sz="1600" b="1" dirty="0" smtClean="0"/>
              <a:t>детектирования</a:t>
            </a:r>
            <a:br>
              <a:rPr lang="ru-RU" sz="1600" b="1" dirty="0" smtClean="0"/>
            </a:br>
            <a:r>
              <a:rPr lang="ru-RU" sz="1600" b="1" dirty="0" smtClean="0"/>
              <a:t>поражений кожи</a:t>
            </a:r>
            <a:r>
              <a:rPr lang="ru-RU" sz="1600" b="1" dirty="0"/>
              <a:t>:</a:t>
            </a:r>
            <a:endParaRPr lang="en-US" sz="1600" b="1" dirty="0" smtClean="0"/>
          </a:p>
          <a:p>
            <a:pPr lvl="0"/>
            <a:r>
              <a:rPr lang="ru-RU" sz="1600" dirty="0" smtClean="0"/>
              <a:t>Выделение поверхности поражения с </a:t>
            </a:r>
            <a:r>
              <a:rPr lang="ru-RU" sz="1600" dirty="0"/>
              <a:t>применением </a:t>
            </a:r>
            <a:r>
              <a:rPr lang="ru-RU" sz="1600" dirty="0" smtClean="0"/>
              <a:t>алгоритмов </a:t>
            </a:r>
            <a:r>
              <a:rPr lang="ru-RU" sz="1600" dirty="0"/>
              <a:t>сверточных </a:t>
            </a:r>
            <a:r>
              <a:rPr lang="ru-RU" sz="1600" dirty="0" err="1"/>
              <a:t>нейросетей</a:t>
            </a:r>
            <a:r>
              <a:rPr lang="ru-RU" sz="1600" dirty="0"/>
              <a:t> </a:t>
            </a:r>
            <a:r>
              <a:rPr lang="ru-RU" sz="1600" dirty="0" smtClean="0"/>
              <a:t>и определение морфологических элементов кожи</a:t>
            </a:r>
          </a:p>
          <a:p>
            <a:pPr lvl="0"/>
            <a:r>
              <a:rPr lang="ru-RU" sz="1600" dirty="0" smtClean="0"/>
              <a:t>Хранение данных пациентов, удаленный </a:t>
            </a:r>
            <a:r>
              <a:rPr lang="ru-RU" sz="1600" dirty="0"/>
              <a:t>мониторинг результатов </a:t>
            </a:r>
            <a:r>
              <a:rPr lang="ru-RU" sz="1600" dirty="0" smtClean="0"/>
              <a:t>лечения, дистанционное наблюдение</a:t>
            </a:r>
            <a:endParaRPr lang="ru-RU" sz="1600" dirty="0"/>
          </a:p>
          <a:p>
            <a:pPr lvl="0"/>
            <a:r>
              <a:rPr lang="ru-RU" sz="1600" dirty="0" smtClean="0"/>
              <a:t>Оценка динамики </a:t>
            </a:r>
            <a:r>
              <a:rPr lang="ru-RU" sz="1600" dirty="0"/>
              <a:t>изменений элементов </a:t>
            </a:r>
            <a:r>
              <a:rPr lang="ru-RU" sz="1600" dirty="0" smtClean="0"/>
              <a:t>кожи, телемедицинские консультации</a:t>
            </a:r>
          </a:p>
          <a:p>
            <a:pPr marL="0" lvl="0" indent="0">
              <a:buNone/>
            </a:pPr>
            <a:endParaRPr lang="ru-RU" sz="1600" dirty="0"/>
          </a:p>
          <a:p>
            <a:pPr marL="0" lvl="0" indent="0">
              <a:buNone/>
            </a:pPr>
            <a:r>
              <a:rPr lang="ru-RU" sz="1600" b="1" dirty="0" smtClean="0"/>
              <a:t>Текущий задел:</a:t>
            </a:r>
          </a:p>
          <a:p>
            <a:r>
              <a:rPr lang="ru-RU" sz="1600" dirty="0" smtClean="0"/>
              <a:t>База цифровых снимков с дерматологическими заболеваниями</a:t>
            </a:r>
          </a:p>
          <a:p>
            <a:r>
              <a:rPr lang="ru-RU" sz="1600" dirty="0" smtClean="0"/>
              <a:t>Методологическая поддержка ведущих российских научно-исследовательских медицинских организаций</a:t>
            </a:r>
          </a:p>
          <a:p>
            <a:pPr marL="0" indent="0">
              <a:buNone/>
            </a:pPr>
            <a:endParaRPr lang="ru-RU" sz="1600" b="1" dirty="0" smtClean="0"/>
          </a:p>
          <a:p>
            <a:pPr marL="0" indent="0">
              <a:buNone/>
            </a:pPr>
            <a:r>
              <a:rPr lang="ru-RU" sz="1600" b="1" dirty="0" smtClean="0"/>
              <a:t>Партнеры проекта</a:t>
            </a:r>
            <a:endParaRPr lang="ru-RU" sz="1600" b="1" dirty="0"/>
          </a:p>
        </p:txBody>
      </p:sp>
      <p:sp>
        <p:nvSpPr>
          <p:cNvPr id="18" name="Прямоугольник 7"/>
          <p:cNvSpPr>
            <a:spLocks noChangeArrowheads="1"/>
          </p:cNvSpPr>
          <p:nvPr/>
        </p:nvSpPr>
        <p:spPr bwMode="auto">
          <a:xfrm>
            <a:off x="1619253" y="370166"/>
            <a:ext cx="5277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1" dirty="0" smtClean="0">
                <a:solidFill>
                  <a:srgbClr val="262626"/>
                </a:solidFill>
              </a:rPr>
              <a:t>Обработка цифровых изображений</a:t>
            </a:r>
            <a:endParaRPr lang="ru-RU" altLang="ru-RU" sz="2000" b="1" i="1" dirty="0">
              <a:solidFill>
                <a:srgbClr val="262626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  <p:pic>
        <p:nvPicPr>
          <p:cNvPr id="4100" name="Picture 4" descr="http://rodvk-hmao.ru/wp-content/uploads/2017/01/1483954276.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44" y="6008406"/>
            <a:ext cx="1243709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ideaspace.cam.ac.uk/images/Mobile%20Captu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7" t="123" r="36900" b="-123"/>
          <a:stretch/>
        </p:blipFill>
        <p:spPr bwMode="auto">
          <a:xfrm>
            <a:off x="6089651" y="1185354"/>
            <a:ext cx="2915892" cy="552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bruker-ms.ru/files/CNIKV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78" y="5899921"/>
            <a:ext cx="791927" cy="79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13656" y="6008406"/>
            <a:ext cx="2070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Государственный </a:t>
            </a:r>
            <a:r>
              <a:rPr lang="ru-RU" sz="1200" dirty="0" smtClean="0">
                <a:latin typeface="+mj-lt"/>
              </a:rPr>
              <a:t>научный</a:t>
            </a:r>
          </a:p>
          <a:p>
            <a:r>
              <a:rPr lang="ru-RU" sz="1200" dirty="0" smtClean="0">
                <a:latin typeface="+mj-lt"/>
              </a:rPr>
              <a:t>центр </a:t>
            </a:r>
            <a:r>
              <a:rPr lang="ru-RU" sz="1200" dirty="0" err="1" smtClean="0">
                <a:latin typeface="+mj-lt"/>
              </a:rPr>
              <a:t>дерматовенерологии</a:t>
            </a:r>
            <a:endParaRPr lang="ru-RU" sz="1200" dirty="0" smtClean="0">
              <a:latin typeface="+mj-lt"/>
            </a:endParaRPr>
          </a:p>
          <a:p>
            <a:r>
              <a:rPr lang="ru-RU" sz="1200" dirty="0" smtClean="0">
                <a:latin typeface="+mj-lt"/>
              </a:rPr>
              <a:t>и </a:t>
            </a:r>
            <a:r>
              <a:rPr lang="ru-RU" sz="1200" dirty="0">
                <a:latin typeface="+mj-lt"/>
              </a:rPr>
              <a:t>косметологии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675034" y="5963738"/>
            <a:ext cx="1663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Российское Общество </a:t>
            </a:r>
            <a:r>
              <a:rPr lang="ru-RU" sz="1200" dirty="0" err="1" smtClean="0">
                <a:latin typeface="+mj-lt"/>
              </a:rPr>
              <a:t>Дерматовенерологов</a:t>
            </a:r>
            <a:r>
              <a:rPr lang="ru-RU" sz="1200" dirty="0">
                <a:latin typeface="+mj-lt"/>
              </a:rPr>
              <a:t/>
            </a:r>
            <a:br>
              <a:rPr lang="ru-RU" sz="1200" dirty="0">
                <a:latin typeface="+mj-lt"/>
              </a:rPr>
            </a:br>
            <a:r>
              <a:rPr lang="ru-RU" sz="1200" dirty="0" smtClean="0">
                <a:latin typeface="+mj-lt"/>
              </a:rPr>
              <a:t>и </a:t>
            </a:r>
            <a:r>
              <a:rPr lang="ru-RU" sz="1200" dirty="0">
                <a:latin typeface="+mj-lt"/>
              </a:rPr>
              <a:t>Косметологов</a:t>
            </a:r>
            <a:endParaRPr lang="ru-RU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52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260069" y="1273528"/>
            <a:ext cx="8633109" cy="132556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defRPr sz="2800" b="1"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ru-RU" dirty="0" smtClean="0"/>
              <a:t>Контактная информация</a:t>
            </a:r>
            <a:endParaRPr lang="ru-RU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60069" y="1936308"/>
            <a:ext cx="8633108" cy="460419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0" defTabSz="896938">
              <a:lnSpc>
                <a:spcPct val="90000"/>
              </a:lnSpc>
              <a:buNone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Александр Владимирович </a:t>
            </a:r>
            <a:r>
              <a:rPr lang="ru-RU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Колсанов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defTabSz="896938">
              <a:lnSpc>
                <a:spcPct val="90000"/>
              </a:lnSpc>
              <a:buNone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Директор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ИИР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СамГМУ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доктор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медицинских наук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профессор</a:t>
            </a:r>
          </a:p>
          <a:p>
            <a:pPr marL="0" indent="0" defTabSz="896938">
              <a:lnSpc>
                <a:spcPct val="90000"/>
              </a:lnSpc>
              <a:buNone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avkolsanov@smuit.ru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defTabSz="896938">
              <a:lnSpc>
                <a:spcPct val="90000"/>
              </a:lnSpc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defTabSz="896938">
              <a:lnSpc>
                <a:spcPct val="90000"/>
              </a:lnSpc>
              <a:buNone/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defTabSz="896938">
              <a:lnSpc>
                <a:spcPct val="90000"/>
              </a:lnSpc>
              <a:buNone/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Сергей Сергеевич Чаплыгин</a:t>
            </a:r>
          </a:p>
          <a:p>
            <a:pPr marL="0" indent="895350" defTabSz="896938">
              <a:lnSpc>
                <a:spcPct val="90000"/>
              </a:lnSpc>
              <a:buNone/>
            </a:pPr>
            <a:r>
              <a:rPr lang="ru-RU" sz="1600" dirty="0" smtClean="0"/>
              <a:t>Заведующий </a:t>
            </a:r>
            <a:r>
              <a:rPr lang="ru-RU" sz="1600" dirty="0"/>
              <a:t>отделом проектного </a:t>
            </a:r>
            <a:r>
              <a:rPr lang="ru-RU" sz="1600" dirty="0" smtClean="0"/>
              <a:t>менеджмента,</a:t>
            </a:r>
            <a:endParaRPr lang="en-US" sz="1600" dirty="0" smtClean="0"/>
          </a:p>
          <a:p>
            <a:pPr marL="0" indent="895350" defTabSz="896938">
              <a:lnSpc>
                <a:spcPct val="90000"/>
              </a:lnSpc>
              <a:buNone/>
            </a:pPr>
            <a:r>
              <a:rPr lang="ru-RU" sz="1600" dirty="0" smtClean="0"/>
              <a:t>производства </a:t>
            </a:r>
            <a:r>
              <a:rPr lang="ru-RU" sz="1600" dirty="0"/>
              <a:t>и </a:t>
            </a:r>
            <a:r>
              <a:rPr lang="ru-RU" sz="1600" dirty="0" smtClean="0"/>
              <a:t>инжиниринга, доцент</a:t>
            </a:r>
            <a:r>
              <a:rPr lang="ru-RU" sz="1600" dirty="0"/>
              <a:t>, кандидат медицинских </a:t>
            </a:r>
            <a:r>
              <a:rPr lang="ru-RU" sz="1600" dirty="0" smtClean="0"/>
              <a:t>наук</a:t>
            </a:r>
          </a:p>
          <a:p>
            <a:pPr marL="0" indent="895350" defTabSz="896938">
              <a:lnSpc>
                <a:spcPct val="90000"/>
              </a:lnSpc>
              <a:buNone/>
            </a:pPr>
            <a:r>
              <a:rPr lang="en-US" sz="1600" dirty="0" smtClean="0">
                <a:hlinkClick r:id="rId5"/>
              </a:rPr>
              <a:t>chaplygin@smuit.ru</a:t>
            </a:r>
            <a:endParaRPr lang="en-US" sz="1600" dirty="0" smtClean="0"/>
          </a:p>
          <a:p>
            <a:pPr marL="0" indent="895350" defTabSz="896938">
              <a:lnSpc>
                <a:spcPct val="90000"/>
              </a:lnSpc>
              <a:buNone/>
            </a:pPr>
            <a:endParaRPr lang="ru-RU" sz="1600" dirty="0"/>
          </a:p>
          <a:p>
            <a:pPr marL="0" indent="0" defTabSz="896938">
              <a:lnSpc>
                <a:spcPct val="90000"/>
              </a:lnSpc>
              <a:buNone/>
            </a:pPr>
            <a:r>
              <a:rPr lang="ru-RU" sz="1600" b="1" dirty="0" smtClean="0"/>
              <a:t>Алексей </a:t>
            </a:r>
            <a:r>
              <a:rPr lang="ru-RU" sz="1600" b="1" dirty="0" err="1" smtClean="0"/>
              <a:t>Мокеев</a:t>
            </a:r>
            <a:endParaRPr lang="ru-RU" sz="1600" b="1" dirty="0" smtClean="0"/>
          </a:p>
          <a:p>
            <a:pPr marL="0" indent="895350" algn="just" defTabSz="896938">
              <a:lnSpc>
                <a:spcPct val="90000"/>
              </a:lnSpc>
              <a:buNone/>
            </a:pPr>
            <a:r>
              <a:rPr lang="ru-RU" sz="1600" dirty="0" smtClean="0"/>
              <a:t>Руководитель направления «Образование» и студии </a:t>
            </a:r>
            <a:r>
              <a:rPr lang="en-US" sz="1600" dirty="0" smtClean="0"/>
              <a:t>VR-</a:t>
            </a:r>
            <a:r>
              <a:rPr lang="ru-RU" sz="1600" dirty="0" smtClean="0"/>
              <a:t>разработки «</a:t>
            </a:r>
            <a:r>
              <a:rPr lang="en-US" sz="1600" dirty="0" smtClean="0"/>
              <a:t>PRAXISVR</a:t>
            </a:r>
            <a:r>
              <a:rPr lang="ru-RU" sz="1600" dirty="0" smtClean="0"/>
              <a:t>»</a:t>
            </a:r>
          </a:p>
          <a:p>
            <a:pPr marL="0" indent="895350" defTabSz="896938">
              <a:lnSpc>
                <a:spcPct val="90000"/>
              </a:lnSpc>
              <a:buNone/>
            </a:pPr>
            <a:r>
              <a:rPr lang="en-US" sz="1600" dirty="0" smtClean="0">
                <a:hlinkClick r:id="rId6"/>
              </a:rPr>
              <a:t>http://praxisvr.net</a:t>
            </a:r>
            <a:endParaRPr lang="en-US" sz="1600" dirty="0" smtClean="0"/>
          </a:p>
          <a:p>
            <a:pPr marL="0" indent="895350" defTabSz="896938">
              <a:lnSpc>
                <a:spcPct val="90000"/>
              </a:lnSpc>
              <a:buNone/>
            </a:pPr>
            <a:r>
              <a:rPr lang="en-US" sz="1600" dirty="0" smtClean="0">
                <a:hlinkClick r:id="rId7"/>
              </a:rPr>
              <a:t>mokeev@smuit.ru</a:t>
            </a:r>
            <a:endParaRPr lang="en-US" sz="1600" dirty="0" smtClean="0"/>
          </a:p>
          <a:p>
            <a:pPr marL="0" indent="0" defTabSz="896938">
              <a:lnSpc>
                <a:spcPct val="90000"/>
              </a:lnSpc>
              <a:buNone/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defTabSz="896938">
              <a:lnSpc>
                <a:spcPct val="90000"/>
              </a:lnSpc>
              <a:buNone/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Прямоугольник 7"/>
          <p:cNvSpPr>
            <a:spLocks noChangeArrowheads="1"/>
          </p:cNvSpPr>
          <p:nvPr/>
        </p:nvSpPr>
        <p:spPr bwMode="auto">
          <a:xfrm>
            <a:off x="1619253" y="370166"/>
            <a:ext cx="5277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2000" b="1" i="1" dirty="0" smtClean="0">
                <a:solidFill>
                  <a:srgbClr val="262626"/>
                </a:solidFill>
              </a:rPr>
              <a:t>VR/AR </a:t>
            </a:r>
            <a:r>
              <a:rPr lang="ru-RU" altLang="ru-RU" sz="2000" b="1" i="1" dirty="0" smtClean="0">
                <a:solidFill>
                  <a:srgbClr val="262626"/>
                </a:solidFill>
              </a:rPr>
              <a:t>разработка</a:t>
            </a:r>
            <a:endParaRPr lang="ru-RU" altLang="ru-RU" sz="2000" b="1" i="1" dirty="0">
              <a:solidFill>
                <a:srgbClr val="262626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15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259371" y="1123305"/>
            <a:ext cx="8633806" cy="78567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defRPr sz="2800" b="1"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dirty="0"/>
              <a:t>Ключевые компетенции</a:t>
            </a:r>
            <a:r>
              <a:rPr lang="en-US" dirty="0"/>
              <a:t>: </a:t>
            </a:r>
            <a:br>
              <a:rPr lang="en-US" dirty="0"/>
            </a:br>
            <a:r>
              <a:rPr lang="ru-RU" dirty="0"/>
              <a:t>Очки виртуальной и дополненной реальности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9371" y="1914277"/>
            <a:ext cx="8509244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Создание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 основе виртуальной и дополненной реальности инновационных программ обучения медицинского и прочего высококвалифицированного персонала в широком спектре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областей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Применение в лечении и реабилитации пациентов при различных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нозологиях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Формирование дополнительных контекстов использования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VR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AR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очков в новых областях науки, бизнеса и государственных сферах (оборона, развлечения и т.п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.)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Создание профильного программного и аппаратного обеспечения для эффективного использования средств визуализации таких производителей, как: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0866" y="4670580"/>
            <a:ext cx="5925148" cy="190821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Epson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BT-200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Google Glass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Oculus Rift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HTC Vive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Microsoft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Hololens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Lumus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dk-32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Samsung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GearVR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Разработка собственных очков дополненной реальности в партнёрстве с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Optinvent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Picture 2" descr="http://cdn.shopify.com/s/files/1/1021/4835/products/Oculus-Rift-profile_grande.png?v=149156905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3" b="23537"/>
          <a:stretch/>
        </p:blipFill>
        <p:spPr bwMode="auto">
          <a:xfrm>
            <a:off x="5676198" y="4736929"/>
            <a:ext cx="3467802" cy="177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1619253" y="370166"/>
            <a:ext cx="5277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2000" b="1" i="1" dirty="0" smtClean="0">
                <a:solidFill>
                  <a:srgbClr val="262626"/>
                </a:solidFill>
              </a:rPr>
              <a:t>VR/AR </a:t>
            </a:r>
            <a:r>
              <a:rPr lang="ru-RU" altLang="ru-RU" sz="2000" b="1" i="1" dirty="0" smtClean="0">
                <a:solidFill>
                  <a:srgbClr val="262626"/>
                </a:solidFill>
              </a:rPr>
              <a:t>разработка</a:t>
            </a:r>
            <a:endParaRPr lang="ru-RU" altLang="ru-RU" sz="2000" b="1" i="1" dirty="0">
              <a:solidFill>
                <a:srgbClr val="262626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05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259371" y="1123305"/>
            <a:ext cx="8633806" cy="78567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defRPr sz="2800" b="1"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dirty="0"/>
              <a:t>Ключевые компетенции</a:t>
            </a:r>
            <a:r>
              <a:rPr lang="en-US" dirty="0" smtClean="0"/>
              <a:t>:</a:t>
            </a:r>
            <a:r>
              <a:rPr lang="ru-RU" dirty="0"/>
              <a:t> </a:t>
            </a:r>
            <a:r>
              <a:rPr lang="ru-RU" dirty="0" smtClean="0"/>
              <a:t>трекинг </a:t>
            </a:r>
            <a:r>
              <a:rPr lang="ru-RU" dirty="0"/>
              <a:t>движений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9371" y="1914277"/>
            <a:ext cx="8509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Прикладное применение систем оптического и электромагнитного трекинга в системах навигации при оперативном вмешательстве, в реабилитационных аппаратно-программных комплексах и программах обучения. Накоплен опыт использования следующих устройств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939" y="4514815"/>
            <a:ext cx="5746831" cy="22153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9371" y="3145151"/>
            <a:ext cx="4312629" cy="120032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</a:pPr>
            <a:r>
              <a:rPr lang="en-US" dirty="0"/>
              <a:t>Razer Hydra</a:t>
            </a:r>
          </a:p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</a:pPr>
            <a:r>
              <a:rPr lang="en-US" dirty="0" err="1"/>
              <a:t>Sixense</a:t>
            </a:r>
            <a:r>
              <a:rPr lang="en-US" dirty="0"/>
              <a:t> stem</a:t>
            </a:r>
          </a:p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</a:pPr>
            <a:r>
              <a:rPr lang="en-US" dirty="0"/>
              <a:t>Leap Motion</a:t>
            </a:r>
          </a:p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</a:pPr>
            <a:r>
              <a:rPr lang="en-US" dirty="0"/>
              <a:t>Microsoft Kinect </a:t>
            </a:r>
            <a:r>
              <a:rPr lang="en-US" dirty="0" smtClean="0"/>
              <a:t>2</a:t>
            </a: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636820" y="3129939"/>
            <a:ext cx="5361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</a:pPr>
            <a:r>
              <a:rPr lang="en-US" dirty="0"/>
              <a:t>Perception Neuron</a:t>
            </a:r>
          </a:p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</a:pPr>
            <a:r>
              <a:rPr lang="en-US" dirty="0"/>
              <a:t>HTC Vive </a:t>
            </a:r>
            <a:r>
              <a:rPr lang="ru-RU" dirty="0"/>
              <a:t>на базе </a:t>
            </a:r>
            <a:r>
              <a:rPr lang="en-US" dirty="0" err="1"/>
              <a:t>SteamVR</a:t>
            </a:r>
            <a:endParaRPr lang="en-US" dirty="0"/>
          </a:p>
          <a:p>
            <a:pPr marL="177800" indent="-17780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</a:pPr>
            <a:r>
              <a:rPr lang="ru-RU" dirty="0"/>
              <a:t>Разработана собственная система стереокамер </a:t>
            </a:r>
            <a:br>
              <a:rPr lang="ru-RU" dirty="0"/>
            </a:br>
            <a:r>
              <a:rPr lang="ru-RU" dirty="0"/>
              <a:t>для проекта</a:t>
            </a:r>
            <a:r>
              <a:rPr lang="en-US" dirty="0"/>
              <a:t> «</a:t>
            </a:r>
            <a:r>
              <a:rPr lang="ru-RU" dirty="0" err="1"/>
              <a:t>Автоплан</a:t>
            </a:r>
            <a:r>
              <a:rPr lang="en-US" dirty="0"/>
              <a:t>"</a:t>
            </a:r>
            <a:endParaRPr lang="ru-RU" dirty="0"/>
          </a:p>
        </p:txBody>
      </p:sp>
      <p:sp>
        <p:nvSpPr>
          <p:cNvPr id="16" name="Прямоугольник 7"/>
          <p:cNvSpPr>
            <a:spLocks noChangeArrowheads="1"/>
          </p:cNvSpPr>
          <p:nvPr/>
        </p:nvSpPr>
        <p:spPr bwMode="auto">
          <a:xfrm>
            <a:off x="1619253" y="370166"/>
            <a:ext cx="5277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2000" b="1" i="1" dirty="0" smtClean="0">
                <a:solidFill>
                  <a:srgbClr val="262626"/>
                </a:solidFill>
              </a:rPr>
              <a:t>VR/AR </a:t>
            </a:r>
            <a:r>
              <a:rPr lang="ru-RU" altLang="ru-RU" sz="2000" b="1" i="1" dirty="0" smtClean="0">
                <a:solidFill>
                  <a:srgbClr val="262626"/>
                </a:solidFill>
              </a:rPr>
              <a:t>разработка</a:t>
            </a:r>
            <a:endParaRPr lang="ru-RU" altLang="ru-RU" sz="2000" b="1" i="1" dirty="0">
              <a:solidFill>
                <a:srgbClr val="262626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2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259371" y="1123305"/>
            <a:ext cx="8633806" cy="78567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defRPr sz="2800" b="1"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dirty="0"/>
              <a:t>Ключевые компетенции</a:t>
            </a:r>
            <a:r>
              <a:rPr lang="en-US" dirty="0"/>
              <a:t>: </a:t>
            </a:r>
            <a:br>
              <a:rPr lang="en-US" dirty="0"/>
            </a:br>
            <a:r>
              <a:rPr lang="ru-RU" dirty="0"/>
              <a:t>Программные продукты для 2</a:t>
            </a:r>
            <a:r>
              <a:rPr lang="en-US" dirty="0"/>
              <a:t>D- </a:t>
            </a:r>
            <a:r>
              <a:rPr lang="ru-RU" dirty="0"/>
              <a:t>и </a:t>
            </a:r>
            <a:r>
              <a:rPr lang="en-US" dirty="0"/>
              <a:t>3D-</a:t>
            </a:r>
            <a:r>
              <a:rPr lang="ru-RU" dirty="0"/>
              <a:t>сцен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9371" y="2145284"/>
            <a:ext cx="85092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Создание кроссплатформенных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геймифицированных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приложений в областях обучения медицинского персонала всех категорий и реабилитации пациентов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Применения существующих наработок за пределами сферы медицины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Разработка ведется на базе графических и физических инструментариев собственной и сторонней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разработки</a:t>
            </a:r>
          </a:p>
          <a:p>
            <a:pPr>
              <a:spcAft>
                <a:spcPts val="600"/>
              </a:spcAft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Кроме того, накоплен опыт создания решений с тактильной обратной связью (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haptic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feedback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в симуляторах для проведения хирургических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операций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85" y="4402501"/>
            <a:ext cx="1675785" cy="6088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891" y="4291067"/>
            <a:ext cx="1782525" cy="7252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904" y="4249863"/>
            <a:ext cx="1469926" cy="7937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375" y="4351306"/>
            <a:ext cx="1286763" cy="6251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433" y="4295686"/>
            <a:ext cx="754135" cy="786455"/>
          </a:xfrm>
          <a:prstGeom prst="rect">
            <a:avLst/>
          </a:prstGeom>
        </p:spPr>
      </p:pic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1619253" y="370166"/>
            <a:ext cx="5277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2000" b="1" i="1" dirty="0" smtClean="0">
                <a:solidFill>
                  <a:srgbClr val="262626"/>
                </a:solidFill>
              </a:rPr>
              <a:t>VR/AR </a:t>
            </a:r>
            <a:r>
              <a:rPr lang="ru-RU" altLang="ru-RU" sz="2000" b="1" i="1" dirty="0" smtClean="0">
                <a:solidFill>
                  <a:srgbClr val="262626"/>
                </a:solidFill>
              </a:rPr>
              <a:t>разработка</a:t>
            </a:r>
            <a:endParaRPr lang="ru-RU" altLang="ru-RU" sz="2000" b="1" i="1" dirty="0">
              <a:solidFill>
                <a:srgbClr val="262626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68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7" t="21356" r="27145" b="15679"/>
          <a:stretch/>
        </p:blipFill>
        <p:spPr bwMode="auto">
          <a:xfrm flipH="1">
            <a:off x="5510828" y="1076326"/>
            <a:ext cx="363317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259371" y="1277309"/>
            <a:ext cx="5260000" cy="132556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defRPr sz="2800" b="1"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ru-RU" dirty="0"/>
              <a:t>СИМУЛЯТОРЫ В</a:t>
            </a:r>
            <a:br>
              <a:rPr lang="ru-RU" dirty="0"/>
            </a:br>
            <a:r>
              <a:rPr lang="ru-RU" dirty="0"/>
              <a:t>ВИРТУАЛЬНОЙ РЕАЛЬНОСТИ</a:t>
            </a: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251523" y="2348564"/>
            <a:ext cx="5030759" cy="44954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indent="0">
              <a:spcBef>
                <a:spcPct val="20000"/>
              </a:spcBef>
              <a:buFont typeface="Arial" panose="020B0604020202020204" pitchFamily="34" charset="0"/>
              <a:buNone/>
              <a:defRPr sz="2000">
                <a:latin typeface="+mn-lt"/>
                <a:cs typeface="+mn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ru-RU" dirty="0" smtClean="0"/>
              <a:t>Особенности применения виртуальной реальности (</a:t>
            </a:r>
            <a:r>
              <a:rPr lang="en-US" dirty="0" smtClean="0"/>
              <a:t>VR)</a:t>
            </a:r>
            <a:r>
              <a:rPr lang="ru-RU" dirty="0" smtClean="0"/>
              <a:t>: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 smtClean="0"/>
              <a:t>Максимальное </a:t>
            </a:r>
            <a:r>
              <a:rPr lang="ru-RU" dirty="0"/>
              <a:t>погружение в среду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/>
              <a:t>Высокоточные 3</a:t>
            </a:r>
            <a:r>
              <a:rPr lang="en-US" dirty="0"/>
              <a:t>D </a:t>
            </a:r>
            <a:r>
              <a:rPr lang="ru-RU" dirty="0"/>
              <a:t>модели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/>
              <a:t>Нелинейные сценарии обучения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/>
              <a:t>Возможность дистанционного обучения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/>
              <a:t>Отсутствие расходных материалов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/>
              <a:t>Возможность многократного повторения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/>
              <a:t>Объективная оценка результатов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/>
              <a:t>Экспериментально доказано: эффективность на 25 % выше, чем у классических методов обучения</a:t>
            </a: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1619253" y="370166"/>
            <a:ext cx="5277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2000" b="1" i="1" dirty="0" smtClean="0">
                <a:solidFill>
                  <a:srgbClr val="262626"/>
                </a:solidFill>
              </a:rPr>
              <a:t>VR/AR </a:t>
            </a:r>
            <a:r>
              <a:rPr lang="ru-RU" altLang="ru-RU" sz="2000" b="1" i="1" dirty="0" smtClean="0">
                <a:solidFill>
                  <a:srgbClr val="262626"/>
                </a:solidFill>
              </a:rPr>
              <a:t>разработка</a:t>
            </a:r>
            <a:endParaRPr lang="ru-RU" altLang="ru-RU" sz="2000" b="1" i="1" dirty="0">
              <a:solidFill>
                <a:srgbClr val="262626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489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289852" y="2117783"/>
            <a:ext cx="8662129" cy="373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ctr">
              <a:buNone/>
            </a:pPr>
            <a:r>
              <a:rPr lang="ru-RU" b="1" dirty="0" smtClean="0">
                <a:solidFill>
                  <a:srgbClr val="000000"/>
                </a:solidFill>
              </a:rPr>
              <a:t>СИМУЛЯЦИННЫЕ ТРЕНАЖЕРЫ</a:t>
            </a:r>
            <a:br>
              <a:rPr lang="ru-RU" b="1" dirty="0" smtClean="0">
                <a:solidFill>
                  <a:srgbClr val="000000"/>
                </a:solidFill>
              </a:rPr>
            </a:br>
            <a:r>
              <a:rPr lang="ru-RU" b="1" dirty="0" smtClean="0">
                <a:solidFill>
                  <a:srgbClr val="000000"/>
                </a:solidFill>
              </a:rPr>
              <a:t>В ВИРТУАЛЬНОЙ РЕАЛЬНОСТИ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 fontAlgn="ctr">
              <a:buNone/>
            </a:pPr>
            <a:endParaRPr lang="ru-RU" sz="2400" b="1" dirty="0" smtClean="0">
              <a:solidFill>
                <a:srgbClr val="000000"/>
              </a:solidFill>
              <a:latin typeface="+mj-lt"/>
            </a:endParaRPr>
          </a:p>
          <a:p>
            <a:pPr algn="ctr" fontAlgn="ctr">
              <a:buNone/>
            </a:pPr>
            <a:endParaRPr lang="ru-RU" sz="2400" dirty="0" smtClean="0">
              <a:solidFill>
                <a:srgbClr val="000000"/>
              </a:solidFill>
              <a:latin typeface="+mj-lt"/>
            </a:endParaRPr>
          </a:p>
          <a:p>
            <a:pPr algn="ctr" fontAlgn="ctr">
              <a:buNone/>
            </a:pPr>
            <a:endParaRPr lang="ru-RU" sz="2400" dirty="0">
              <a:solidFill>
                <a:srgbClr val="000000"/>
              </a:solidFill>
              <a:latin typeface="+mj-lt"/>
            </a:endParaRPr>
          </a:p>
          <a:p>
            <a:pPr algn="ctr" fontAlgn="ctr">
              <a:buNone/>
            </a:pPr>
            <a:endParaRPr lang="ru-RU" sz="2400" dirty="0" smtClean="0">
              <a:solidFill>
                <a:srgbClr val="000000"/>
              </a:solidFill>
              <a:latin typeface="+mj-lt"/>
            </a:endParaRPr>
          </a:p>
          <a:p>
            <a:pPr algn="ctr" fontAlgn="ctr">
              <a:buNone/>
            </a:pPr>
            <a:endParaRPr lang="ru-RU" sz="2400" dirty="0">
              <a:solidFill>
                <a:srgbClr val="000000"/>
              </a:solidFill>
              <a:latin typeface="+mj-lt"/>
            </a:endParaRPr>
          </a:p>
          <a:p>
            <a:pPr algn="ctr" fontAlgn="ctr">
              <a:buNone/>
            </a:pPr>
            <a:r>
              <a:rPr lang="ru-RU" sz="2400" dirty="0" smtClean="0">
                <a:solidFill>
                  <a:srgbClr val="000000"/>
                </a:solidFill>
                <a:latin typeface="+mj-lt"/>
              </a:rPr>
              <a:t>РЕАЛИЗОВАННЫЕ ПРОЕКТЫ</a:t>
            </a:r>
            <a:endParaRPr lang="ru-RU" sz="24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r="27913"/>
          <a:stretch/>
        </p:blipFill>
        <p:spPr>
          <a:xfrm>
            <a:off x="250825" y="3748615"/>
            <a:ext cx="1655628" cy="14439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22001" r="32070" b="6833"/>
          <a:stretch/>
        </p:blipFill>
        <p:spPr>
          <a:xfrm>
            <a:off x="1988480" y="3746474"/>
            <a:ext cx="1702695" cy="14439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/>
          <a:srcRect l="23043" t="3481" r="15699" b="3764"/>
          <a:stretch/>
        </p:blipFill>
        <p:spPr>
          <a:xfrm>
            <a:off x="3773202" y="3746406"/>
            <a:ext cx="1695430" cy="14440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31112" t="7301" r="18147" b="13598"/>
          <a:stretch/>
        </p:blipFill>
        <p:spPr>
          <a:xfrm>
            <a:off x="5569153" y="3748615"/>
            <a:ext cx="1646682" cy="14439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14849" r="27325" b="25175"/>
          <a:stretch/>
        </p:blipFill>
        <p:spPr>
          <a:xfrm>
            <a:off x="7316356" y="3746474"/>
            <a:ext cx="1619073" cy="144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259371" y="1181060"/>
            <a:ext cx="5260000" cy="479498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ru-RU"/>
            </a:defPPr>
            <a:lvl1pPr>
              <a:defRPr sz="2800" b="1"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9371" y="6015218"/>
            <a:ext cx="8653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600" b="1" dirty="0" smtClean="0">
                <a:solidFill>
                  <a:srgbClr val="000000"/>
                </a:solidFill>
              </a:rPr>
              <a:t>«</a:t>
            </a:r>
            <a:r>
              <a:rPr lang="ru-RU" sz="1600" b="1" dirty="0">
                <a:solidFill>
                  <a:srgbClr val="000000"/>
                </a:solidFill>
              </a:rPr>
              <a:t>Виртуальная клиника» </a:t>
            </a:r>
            <a:r>
              <a:rPr lang="ru-RU" sz="1600" dirty="0">
                <a:solidFill>
                  <a:srgbClr val="000000"/>
                </a:solidFill>
              </a:rPr>
              <a:t>– модель лечебно-профилактического </a:t>
            </a:r>
            <a:r>
              <a:rPr lang="ru-RU" sz="1600" dirty="0" smtClean="0">
                <a:solidFill>
                  <a:srgbClr val="000000"/>
                </a:solidFill>
              </a:rPr>
              <a:t>учреждения</a:t>
            </a:r>
            <a:br>
              <a:rPr lang="ru-RU" sz="1600" dirty="0" smtClean="0">
                <a:solidFill>
                  <a:srgbClr val="000000"/>
                </a:solidFill>
              </a:rPr>
            </a:br>
            <a:r>
              <a:rPr lang="ru-RU" sz="1600" dirty="0" smtClean="0">
                <a:solidFill>
                  <a:srgbClr val="000000"/>
                </a:solidFill>
              </a:rPr>
              <a:t>от </a:t>
            </a:r>
            <a:r>
              <a:rPr lang="ru-RU" sz="1600" dirty="0">
                <a:solidFill>
                  <a:srgbClr val="000000"/>
                </a:solidFill>
              </a:rPr>
              <a:t>приемного покоя до современной интегрированной </a:t>
            </a:r>
            <a:r>
              <a:rPr lang="ru-RU" sz="1600" dirty="0" smtClean="0">
                <a:solidFill>
                  <a:srgbClr val="000000"/>
                </a:solidFill>
              </a:rPr>
              <a:t>операционной.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1619253" y="354777"/>
            <a:ext cx="52775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ctr">
              <a:buNone/>
            </a:pPr>
            <a:r>
              <a:rPr lang="ru-RU" sz="2000" b="1" dirty="0" smtClean="0">
                <a:solidFill>
                  <a:srgbClr val="000000"/>
                </a:solidFill>
              </a:rPr>
              <a:t>«Виртуальная клиника»</a:t>
            </a:r>
            <a:endParaRPr lang="ru-RU" sz="2000" b="1" dirty="0">
              <a:solidFill>
                <a:srgbClr val="000000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14096"/>
          <a:stretch/>
        </p:blipFill>
        <p:spPr>
          <a:xfrm>
            <a:off x="382355" y="1323889"/>
            <a:ext cx="5813659" cy="4500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r="27913"/>
          <a:stretch/>
        </p:blipFill>
        <p:spPr>
          <a:xfrm>
            <a:off x="6414767" y="1333617"/>
            <a:ext cx="2498227" cy="2178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4" r="20092"/>
          <a:stretch/>
        </p:blipFill>
        <p:spPr>
          <a:xfrm>
            <a:off x="6414768" y="3663534"/>
            <a:ext cx="2478976" cy="21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1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259371" y="1181060"/>
            <a:ext cx="5260000" cy="479498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ru-RU"/>
            </a:defPPr>
            <a:lvl1pPr>
              <a:defRPr sz="2800" b="1"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1619253" y="354777"/>
            <a:ext cx="52775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2000" b="1" dirty="0" smtClean="0">
                <a:solidFill>
                  <a:srgbClr val="000000"/>
                </a:solidFill>
              </a:rPr>
              <a:t>«Виртуальный хирург»</a:t>
            </a:r>
            <a:endParaRPr lang="ru-RU" sz="2000" b="1" dirty="0">
              <a:solidFill>
                <a:srgbClr val="000000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  <p:sp>
        <p:nvSpPr>
          <p:cNvPr id="25" name="Прямоугольник 24"/>
          <p:cNvSpPr/>
          <p:nvPr/>
        </p:nvSpPr>
        <p:spPr>
          <a:xfrm>
            <a:off x="250826" y="6015218"/>
            <a:ext cx="8642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</a:rPr>
              <a:t>«Виртуальный хирург» </a:t>
            </a:r>
            <a:r>
              <a:rPr lang="ru-RU" sz="1600" dirty="0">
                <a:solidFill>
                  <a:srgbClr val="000000"/>
                </a:solidFill>
              </a:rPr>
              <a:t>– симулятор открытой хирургии, погружаясь в который </a:t>
            </a:r>
            <a:r>
              <a:rPr lang="ru-RU" sz="1600" dirty="0" smtClean="0">
                <a:solidFill>
                  <a:srgbClr val="000000"/>
                </a:solidFill>
              </a:rPr>
              <a:t>обучаемый</a:t>
            </a:r>
            <a:br>
              <a:rPr lang="ru-RU" sz="1600" dirty="0" smtClean="0">
                <a:solidFill>
                  <a:srgbClr val="000000"/>
                </a:solidFill>
              </a:rPr>
            </a:br>
            <a:r>
              <a:rPr lang="ru-RU" sz="1600" dirty="0" smtClean="0">
                <a:solidFill>
                  <a:srgbClr val="000000"/>
                </a:solidFill>
              </a:rPr>
              <a:t>в </a:t>
            </a:r>
            <a:r>
              <a:rPr lang="ru-RU" sz="1600" dirty="0">
                <a:solidFill>
                  <a:srgbClr val="000000"/>
                </a:solidFill>
              </a:rPr>
              <a:t>очках виртуальной реальности может провести ряд операций на органах шеи</a:t>
            </a:r>
            <a:r>
              <a:rPr lang="ru-RU" sz="1600" dirty="0" smtClean="0">
                <a:solidFill>
                  <a:srgbClr val="000000"/>
                </a:solidFill>
              </a:rPr>
              <a:t>.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6666" r="11137"/>
          <a:stretch/>
        </p:blipFill>
        <p:spPr>
          <a:xfrm>
            <a:off x="259371" y="1329267"/>
            <a:ext cx="5986915" cy="4473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7" t="8376" r="9143" b="12111"/>
          <a:stretch/>
        </p:blipFill>
        <p:spPr>
          <a:xfrm>
            <a:off x="6381751" y="1327150"/>
            <a:ext cx="2533650" cy="2209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22001" r="32070" b="6833"/>
          <a:stretch/>
        </p:blipFill>
        <p:spPr>
          <a:xfrm>
            <a:off x="6419850" y="3695700"/>
            <a:ext cx="2495550" cy="211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2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163516"/>
            <a:ext cx="12715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0826" y="908051"/>
            <a:ext cx="5945188" cy="0"/>
          </a:xfrm>
          <a:prstGeom prst="line">
            <a:avLst/>
          </a:prstGeom>
          <a:ln w="12700">
            <a:solidFill>
              <a:schemeClr val="accent1">
                <a:shade val="95000"/>
                <a:satMod val="10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47990" y="946151"/>
            <a:ext cx="594518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259371" y="1181060"/>
            <a:ext cx="5260000" cy="479498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ru-RU"/>
            </a:defPPr>
            <a:lvl1pPr>
              <a:defRPr sz="2800" b="1"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1619253" y="354777"/>
            <a:ext cx="52775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2000" b="1" dirty="0" smtClean="0"/>
              <a:t>Тренажер </a:t>
            </a:r>
            <a:r>
              <a:rPr lang="ru-RU" sz="2000" b="1" dirty="0"/>
              <a:t>по сборке оборудования</a:t>
            </a:r>
            <a:endParaRPr lang="en-US" sz="2000" b="1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7594600" y="239976"/>
            <a:ext cx="1549400" cy="477315"/>
            <a:chOff x="7296150" y="430736"/>
            <a:chExt cx="1549400" cy="477315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296150" y="430736"/>
              <a:ext cx="1549400" cy="47731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000" y="474054"/>
              <a:ext cx="1308092" cy="344688"/>
            </a:xfrm>
            <a:prstGeom prst="rect">
              <a:avLst/>
            </a:prstGeom>
          </p:spPr>
        </p:pic>
      </p:grpSp>
      <p:sp>
        <p:nvSpPr>
          <p:cNvPr id="25" name="Прямоугольник 24"/>
          <p:cNvSpPr/>
          <p:nvPr/>
        </p:nvSpPr>
        <p:spPr>
          <a:xfrm>
            <a:off x="250825" y="6015218"/>
            <a:ext cx="8651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Тренажер </a:t>
            </a:r>
            <a:r>
              <a:rPr lang="ru-RU" sz="1600" dirty="0"/>
              <a:t>создан для обучения студентов технических вузов, персонала промышленных предприятий и ремонтно-строительных организаций</a:t>
            </a:r>
            <a:r>
              <a:rPr lang="ru-RU" sz="1600" dirty="0" smtClean="0"/>
              <a:t>.</a:t>
            </a:r>
            <a:endParaRPr lang="en-US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11105" r="23584"/>
          <a:stretch/>
        </p:blipFill>
        <p:spPr>
          <a:xfrm>
            <a:off x="254001" y="1358900"/>
            <a:ext cx="5956300" cy="44386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8271" r="17232" b="25178"/>
          <a:stretch/>
        </p:blipFill>
        <p:spPr>
          <a:xfrm>
            <a:off x="6400800" y="1333501"/>
            <a:ext cx="2501900" cy="2190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23043" t="3481" r="15699" b="3764"/>
          <a:stretch/>
        </p:blipFill>
        <p:spPr>
          <a:xfrm>
            <a:off x="6400800" y="3676651"/>
            <a:ext cx="250507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5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606</TotalTime>
  <Words>621</Words>
  <Application>Microsoft Office PowerPoint</Application>
  <PresentationFormat>Экран (4:3)</PresentationFormat>
  <Paragraphs>149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Lato Semibold</vt:lpstr>
      <vt:lpstr>Lato Thin</vt:lpstr>
      <vt:lpstr>Roboto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Nina</cp:lastModifiedBy>
  <cp:revision>44</cp:revision>
  <dcterms:created xsi:type="dcterms:W3CDTF">2018-09-12T10:49:56Z</dcterms:created>
  <dcterms:modified xsi:type="dcterms:W3CDTF">2018-11-16T05:55:59Z</dcterms:modified>
</cp:coreProperties>
</file>