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4" r:id="rId3"/>
    <p:sldId id="299" r:id="rId4"/>
    <p:sldId id="315" r:id="rId5"/>
    <p:sldId id="301" r:id="rId6"/>
    <p:sldId id="304" r:id="rId7"/>
    <p:sldId id="309" r:id="rId8"/>
    <p:sldId id="310" r:id="rId9"/>
    <p:sldId id="312" r:id="rId10"/>
    <p:sldId id="313" r:id="rId11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9B"/>
    <a:srgbClr val="376092"/>
    <a:srgbClr val="FFFFE1"/>
    <a:srgbClr val="0039A6"/>
    <a:srgbClr val="FFFFCC"/>
    <a:srgbClr val="99CCFF"/>
    <a:srgbClr val="A5CDFD"/>
    <a:srgbClr val="A4D8F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9428" autoAdjust="0"/>
  </p:normalViewPr>
  <p:slideViewPr>
    <p:cSldViewPr>
      <p:cViewPr varScale="1">
        <p:scale>
          <a:sx n="116" d="100"/>
          <a:sy n="116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399B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399B"/>
                </a:solidFill>
              </a:rPr>
              <a:t>Производство СВОГ</a:t>
            </a:r>
          </a:p>
        </c:rich>
      </c:tx>
      <c:layout>
        <c:manualLayout>
          <c:xMode val="edge"/>
          <c:yMode val="edge"/>
          <c:x val="0.30333629765627246"/>
          <c:y val="3.578161178616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399B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457208601671571"/>
          <c:y val="7.006331577976764E-2"/>
          <c:w val="0.79666002046941409"/>
          <c:h val="0.903348154826547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0">
              <a:solidFill>
                <a:schemeClr val="tx1"/>
              </a:solidFill>
            </a:ln>
          </c:spPr>
          <c:explosion val="32"/>
          <c:dPt>
            <c:idx val="0"/>
            <c:bubble3D val="0"/>
            <c:spPr>
              <a:solidFill>
                <a:srgbClr val="00B0F0"/>
              </a:solidFill>
              <a:ln w="317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2E2-4F8C-AC3F-F0B7A490FC7E}"/>
              </c:ext>
            </c:extLst>
          </c:dPt>
          <c:dPt>
            <c:idx val="1"/>
            <c:bubble3D val="0"/>
            <c:explosion val="37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E2-4F8C-AC3F-F0B7A490FC7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2-4F8C-AC3F-F0B7A490F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rgbClr val="00399B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399B"/>
                </a:solidFill>
              </a:rPr>
              <a:t>Выработка штук на человек</a:t>
            </a:r>
            <a:r>
              <a:rPr lang="ru-RU" b="1" baseline="0" dirty="0">
                <a:solidFill>
                  <a:srgbClr val="00399B"/>
                </a:solidFill>
              </a:rPr>
              <a:t> в</a:t>
            </a:r>
            <a:r>
              <a:rPr lang="ru-RU" b="1" dirty="0">
                <a:solidFill>
                  <a:srgbClr val="00399B"/>
                </a:solidFill>
              </a:rPr>
              <a:t> смену</a:t>
            </a:r>
          </a:p>
        </c:rich>
      </c:tx>
      <c:layout>
        <c:manualLayout>
          <c:xMode val="edge"/>
          <c:yMode val="edge"/>
          <c:x val="0.26569256466057151"/>
          <c:y val="2.906223934088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rgbClr val="00399B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580216535433064E-2"/>
          <c:y val="0.12823449803149609"/>
          <c:w val="0.9025031167979003"/>
          <c:h val="0.6899822834645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Выработка шт. на чел.  смену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янв -март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</c:v>
                </c:pt>
                <c:pt idx="1">
                  <c:v>186</c:v>
                </c:pt>
                <c:pt idx="2">
                  <c:v>320</c:v>
                </c:pt>
                <c:pt idx="3">
                  <c:v>267</c:v>
                </c:pt>
                <c:pt idx="4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5-45F7-BDEC-33535FFA2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1443856"/>
        <c:axId val="298048856"/>
      </c:barChart>
      <c:catAx>
        <c:axId val="56144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48856"/>
        <c:crosses val="autoZero"/>
        <c:auto val="1"/>
        <c:lblAlgn val="ctr"/>
        <c:lblOffset val="100"/>
        <c:noMultiLvlLbl val="0"/>
      </c:catAx>
      <c:valAx>
        <c:axId val="298048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144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523B9-FEA3-48CB-B253-618D4A13657F}" type="datetimeFigureOut">
              <a:rPr lang="ru-RU" smtClean="0"/>
              <a:t>15.11.2018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11295-3E43-4564-B624-6B5D2742FB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69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748B2-D38B-4E4F-BFC8-0E2F59E600EB}" type="datetimeFigureOut">
              <a:rPr lang="ru-RU" smtClean="0"/>
              <a:t>15.11.2018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D5C8E-D663-4F3F-85F5-D5EEF8420A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699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5C8E-D663-4F3F-85F5-D5EEF8420A9A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63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5C8E-D663-4F3F-85F5-D5EEF8420A9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5C8E-D663-4F3F-85F5-D5EEF8420A9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4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F4EC-9605-4779-9BC9-4EF7A310CD21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97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D7E0-BFD1-4976-B25B-7BCED7E28740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48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5436-83EC-4D27-9E6F-092AAEB03B8C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23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A98E-6043-4877-84EA-2105F39F9100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4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74C6-B4FB-4D0C-80A0-B07376F454DE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1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EEF-1E76-49FA-B286-AB5976AFC6A9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6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7CB1-D237-4B46-A750-132C4430AD03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8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71C-600A-488B-93AC-96C85C7ED7B1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51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DB27-D1A1-45F6-AF06-FBBE8098A25C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5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6C4D-AB1A-433E-9BF8-48CCE55D6A05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0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8D6A-FE61-4005-8064-513554F46034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ООО "РОБОЛА"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51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526B-B14C-418C-BE50-92A63A312FEA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ООО "РОБОЛА"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AE09-2D24-4D52-9B35-86EDD0C384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08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microsoft.com/office/2007/relationships/hdphoto" Target="../media/hdphoto15.wdp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png"/><Relationship Id="rId34" Type="http://schemas.openxmlformats.org/officeDocument/2006/relationships/oleObject" Target="file:///E:\PAL\VESTA\Lada_Vesta_CVT_brackets_22_03_2018\8450032523_USILITEL_KRONSHTEYNA_ZADNEY_OPORY_PODVESKI_DVIGATELYA.CATPart" TargetMode="External"/><Relationship Id="rId42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microsoft.com/office/2007/relationships/hdphoto" Target="../media/hdphoto13.wdp"/><Relationship Id="rId38" Type="http://schemas.openxmlformats.org/officeDocument/2006/relationships/image" Target="../media/image21.png"/><Relationship Id="rId46" Type="http://schemas.microsoft.com/office/2007/relationships/hdphoto" Target="../media/hdphoto17.wdp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microsoft.com/office/2007/relationships/hdphoto" Target="../media/hdphoto10.wdp"/><Relationship Id="rId32" Type="http://schemas.openxmlformats.org/officeDocument/2006/relationships/image" Target="../media/image19.png"/><Relationship Id="rId37" Type="http://schemas.microsoft.com/office/2007/relationships/hdphoto" Target="../media/hdphoto14.wdp"/><Relationship Id="rId40" Type="http://schemas.openxmlformats.org/officeDocument/2006/relationships/image" Target="../media/image22.png"/><Relationship Id="rId45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31" Type="http://schemas.microsoft.com/office/2007/relationships/hdphoto" Target="../media/hdphoto12.wdp"/><Relationship Id="rId44" Type="http://schemas.microsoft.com/office/2007/relationships/hdphoto" Target="../media/hdphoto16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.wmf"/><Relationship Id="rId4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10" Type="http://schemas.openxmlformats.org/officeDocument/2006/relationships/image" Target="../media/image3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247" y="1618285"/>
            <a:ext cx="8928992" cy="1584176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ООО «РОБОЛА»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6944816" cy="136815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Опыт реализации проекта по повышению производительности труда.</a:t>
            </a:r>
          </a:p>
        </p:txBody>
      </p:sp>
      <p:pic>
        <p:nvPicPr>
          <p:cNvPr id="4" name="Picture 2" descr="\\192.168.0.1\Share\Святкин\Упаковка\Логотип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16" y="171953"/>
            <a:ext cx="3959580" cy="6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1007017"/>
            <a:ext cx="8928992" cy="45719"/>
          </a:xfrm>
          <a:prstGeom prst="roundRect">
            <a:avLst/>
          </a:prstGeom>
          <a:solidFill>
            <a:srgbClr val="0039A6"/>
          </a:solidFill>
          <a:ln w="3175">
            <a:solidFill>
              <a:srgbClr val="003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029D9B5-6FF7-49EE-BCC3-C8191BFF9DF8}"/>
              </a:ext>
            </a:extLst>
          </p:cNvPr>
          <p:cNvSpPr txBox="1">
            <a:spLocks/>
          </p:cNvSpPr>
          <p:nvPr/>
        </p:nvSpPr>
        <p:spPr>
          <a:xfrm>
            <a:off x="6757989" y="6137920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Роман Рожков</a:t>
            </a:r>
          </a:p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генеральный 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34649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3440" y="260640"/>
            <a:ext cx="2572920" cy="4316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07640" y="1006920"/>
            <a:ext cx="8928720" cy="45360"/>
          </a:xfrm>
          <a:prstGeom prst="roundRect">
            <a:avLst>
              <a:gd name="adj" fmla="val 16667"/>
            </a:avLst>
          </a:prstGeom>
          <a:solidFill>
            <a:srgbClr val="0039A6"/>
          </a:solidFill>
          <a:ln w="3240">
            <a:solidFill>
              <a:srgbClr val="00399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567E8C-65CD-4BFC-93A9-58C45D9B159B}"/>
              </a:ext>
            </a:extLst>
          </p:cNvPr>
          <p:cNvSpPr txBox="1"/>
          <p:nvPr/>
        </p:nvSpPr>
        <p:spPr>
          <a:xfrm>
            <a:off x="1115616" y="2060848"/>
            <a:ext cx="7056784" cy="341632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ru-RU"/>
            </a:defPPr>
            <a:lvl1pPr algn="just">
              <a:defRPr sz="2400" b="1">
                <a:solidFill>
                  <a:srgbClr val="00399B"/>
                </a:solidFill>
                <a:cs typeface="Arial" pitchFamily="34" charset="0"/>
              </a:defRPr>
            </a:lvl1pPr>
          </a:lstStyle>
          <a:p>
            <a:pPr algn="ctr"/>
            <a:r>
              <a:rPr lang="ru-RU" sz="5400" dirty="0"/>
              <a:t>Спасибо за внимание!</a:t>
            </a:r>
          </a:p>
          <a:p>
            <a:pPr algn="ctr"/>
            <a:endParaRPr lang="ru-RU" sz="5400" dirty="0"/>
          </a:p>
          <a:p>
            <a:pPr algn="ctr"/>
            <a:endParaRPr lang="ru-RU" sz="5400" dirty="0"/>
          </a:p>
          <a:p>
            <a:pPr algn="ctr"/>
            <a:r>
              <a:rPr lang="ru-RU" sz="5400" dirty="0"/>
              <a:t>Вопросы и ответы</a:t>
            </a:r>
          </a:p>
        </p:txBody>
      </p:sp>
    </p:spTree>
    <p:extLst>
      <p:ext uri="{BB962C8B-B14F-4D97-AF65-F5344CB8AC3E}">
        <p14:creationId xmlns:p14="http://schemas.microsoft.com/office/powerpoint/2010/main" val="20758927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78" y="116632"/>
            <a:ext cx="8075487" cy="393238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cs typeface="Arial" pitchFamily="34" charset="0"/>
              </a:rPr>
              <a:t>Краткая информация о компании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668" y="615053"/>
            <a:ext cx="8928992" cy="45719"/>
          </a:xfrm>
          <a:prstGeom prst="roundRect">
            <a:avLst/>
          </a:prstGeom>
          <a:gradFill>
            <a:gsLst>
              <a:gs pos="93000">
                <a:srgbClr val="364D8B">
                  <a:lumMod val="26000"/>
                  <a:lumOff val="74000"/>
                </a:srgbClr>
              </a:gs>
              <a:gs pos="0">
                <a:srgbClr val="252970"/>
              </a:gs>
              <a:gs pos="100000">
                <a:srgbClr val="FFFFE1"/>
              </a:gs>
            </a:gsLst>
            <a:lin ang="5400000" scaled="1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5ED8C3-BFD5-499A-B117-B9FFDB664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526" y="6305550"/>
            <a:ext cx="1647825" cy="552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384AC4-A500-408C-9781-5B7F2E03B02B}"/>
              </a:ext>
            </a:extLst>
          </p:cNvPr>
          <p:cNvSpPr txBox="1"/>
          <p:nvPr/>
        </p:nvSpPr>
        <p:spPr>
          <a:xfrm>
            <a:off x="52414" y="830905"/>
            <a:ext cx="128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45287"/>
                </a:solidFill>
              </a:rPr>
              <a:t>2007</a:t>
            </a:r>
          </a:p>
          <a:p>
            <a:endParaRPr lang="ru-RU" sz="2800" b="1" dirty="0">
              <a:solidFill>
                <a:srgbClr val="245287"/>
              </a:solidFill>
            </a:endParaRPr>
          </a:p>
          <a:p>
            <a:r>
              <a:rPr lang="ru-RU" sz="2800" b="1" dirty="0">
                <a:solidFill>
                  <a:srgbClr val="245287"/>
                </a:solidFill>
              </a:rPr>
              <a:t>2012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15D3EC-4B18-4C1A-B4B9-9F4A340B0982}"/>
              </a:ext>
            </a:extLst>
          </p:cNvPr>
          <p:cNvSpPr/>
          <p:nvPr/>
        </p:nvSpPr>
        <p:spPr>
          <a:xfrm>
            <a:off x="1083175" y="83108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45287"/>
                </a:solidFill>
              </a:rPr>
              <a:t>Создание компании</a:t>
            </a:r>
          </a:p>
          <a:p>
            <a:r>
              <a:rPr lang="ru-RU" sz="1600" b="1" dirty="0">
                <a:solidFill>
                  <a:srgbClr val="245287"/>
                </a:solidFill>
              </a:rPr>
              <a:t>Поставщик систем выпуска отработавших газов (СВОГ) для ОАО «АВТОВАЗ» </a:t>
            </a:r>
          </a:p>
          <a:p>
            <a:r>
              <a:rPr lang="ru-RU" sz="1600" b="1" dirty="0">
                <a:solidFill>
                  <a:srgbClr val="245287"/>
                </a:solidFill>
              </a:rPr>
              <a:t>Поставщик СВОГ для ЗАО «Лада-Имидж» (послепродажное обслуживание)</a:t>
            </a:r>
          </a:p>
        </p:txBody>
      </p:sp>
      <p:pic>
        <p:nvPicPr>
          <p:cNvPr id="8" name="Picture 5" descr="C:\Users\user\Desktop\для презентации\38.jpg">
            <a:extLst>
              <a:ext uri="{FF2B5EF4-FFF2-40B4-BE49-F238E27FC236}">
                <a16:creationId xmlns:a16="http://schemas.microsoft.com/office/drawing/2014/main" xmlns="" id="{D10C6873-1AD1-4E90-9022-99AAED1E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885956" y="1596117"/>
            <a:ext cx="1428482" cy="5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92.168.0.1\Share\Святкин\Фоторабота\Изображения для каталога\ПТ 21214 2ТР Е3.jpg">
            <a:extLst>
              <a:ext uri="{FF2B5EF4-FFF2-40B4-BE49-F238E27FC236}">
                <a16:creationId xmlns:a16="http://schemas.microsoft.com/office/drawing/2014/main" xmlns="" id="{9A77A3C5-17B3-433F-9CB8-B5B2F203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1091">
            <a:off x="8111117" y="1216542"/>
            <a:ext cx="1146930" cy="6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D987FF-B5A7-48C7-AB0E-6A66760260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120" y="1742942"/>
            <a:ext cx="1799084" cy="454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34ED256-BD28-4894-9115-80D9CC8DEB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0899">
            <a:off x="3595773" y="1674232"/>
            <a:ext cx="1571224" cy="400423"/>
          </a:xfrm>
          <a:prstGeom prst="rect">
            <a:avLst/>
          </a:prstGeom>
        </p:spPr>
      </p:pic>
      <p:pic>
        <p:nvPicPr>
          <p:cNvPr id="12" name="Picture 2" descr="C:\Users\user\Desktop\для презентации\29.jpg">
            <a:extLst>
              <a:ext uri="{FF2B5EF4-FFF2-40B4-BE49-F238E27FC236}">
                <a16:creationId xmlns:a16="http://schemas.microsoft.com/office/drawing/2014/main" xmlns="" id="{E2D5C51E-B4F0-4A9A-A2E8-0F211499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59" y="1769536"/>
            <a:ext cx="1303601" cy="4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5">
            <a:extLst>
              <a:ext uri="{FF2B5EF4-FFF2-40B4-BE49-F238E27FC236}">
                <a16:creationId xmlns:a16="http://schemas.microsoft.com/office/drawing/2014/main" xmlns="" id="{D94A4BD4-9D9E-46DC-8D45-4BE3863905FE}"/>
              </a:ext>
            </a:extLst>
          </p:cNvPr>
          <p:cNvSpPr/>
          <p:nvPr/>
        </p:nvSpPr>
        <p:spPr>
          <a:xfrm flipV="1">
            <a:off x="179513" y="2296898"/>
            <a:ext cx="6940738" cy="10800"/>
          </a:xfrm>
          <a:prstGeom prst="roundRect">
            <a:avLst/>
          </a:prstGeom>
          <a:solidFill>
            <a:srgbClr val="254F8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92BC75-852F-44E8-9B61-ECF23C80BDF5}"/>
              </a:ext>
            </a:extLst>
          </p:cNvPr>
          <p:cNvSpPr txBox="1"/>
          <p:nvPr/>
        </p:nvSpPr>
        <p:spPr>
          <a:xfrm>
            <a:off x="52414" y="2544467"/>
            <a:ext cx="128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45287"/>
                </a:solidFill>
              </a:rPr>
              <a:t>2014</a:t>
            </a:r>
          </a:p>
          <a:p>
            <a:endParaRPr lang="ru-RU" sz="2800" b="1" dirty="0">
              <a:solidFill>
                <a:srgbClr val="245287"/>
              </a:solidFill>
            </a:endParaRPr>
          </a:p>
          <a:p>
            <a:r>
              <a:rPr lang="ru-RU" sz="2800" b="1" dirty="0">
                <a:solidFill>
                  <a:srgbClr val="245287"/>
                </a:solidFill>
              </a:rPr>
              <a:t>2018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1EE628E1-8D6F-4A25-9B73-74BFEE8A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65" y="2397108"/>
            <a:ext cx="849284" cy="72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11429A7-B1E6-4225-8131-004332145B9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5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8" t="5649" r="389" b="5649"/>
          <a:stretch/>
        </p:blipFill>
        <p:spPr>
          <a:xfrm>
            <a:off x="7212984" y="2625319"/>
            <a:ext cx="887082" cy="6527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2652EE1-68B2-452C-A59B-D227A4B1FE5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  <a14:imgEffect>
                      <a14:brightnessContrast bright="22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81" y="3206186"/>
            <a:ext cx="934213" cy="7511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3A7C68E-5141-4B41-8039-1AD71E1CC31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94" y="3574540"/>
            <a:ext cx="872503" cy="7250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0B837ED-0A51-4B1A-BFF3-80E9C7E79FE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  <a14:imgEffect>
                      <a14:brightnessContrast bright="31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9" t="4785" r="11566" b="4538"/>
          <a:stretch/>
        </p:blipFill>
        <p:spPr>
          <a:xfrm>
            <a:off x="6970684" y="3540606"/>
            <a:ext cx="685841" cy="6222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0B257D9-070D-415B-9D5F-D4FE1EC2B102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3" t="3174" r="11923" b="2603"/>
          <a:stretch/>
        </p:blipFill>
        <p:spPr>
          <a:xfrm>
            <a:off x="6279261" y="2498788"/>
            <a:ext cx="715930" cy="62885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30DAB76-045F-4C70-8268-19DDC1FBD431}"/>
              </a:ext>
            </a:extLst>
          </p:cNvPr>
          <p:cNvSpPr/>
          <p:nvPr/>
        </p:nvSpPr>
        <p:spPr>
          <a:xfrm>
            <a:off x="1083175" y="2527275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45287"/>
                </a:solidFill>
              </a:rPr>
              <a:t>Поставщик Альянса «АвтоВАЗ-Рено-Ниссан»</a:t>
            </a:r>
          </a:p>
          <a:p>
            <a:r>
              <a:rPr lang="ru-RU" sz="1600" b="1" dirty="0">
                <a:solidFill>
                  <a:srgbClr val="245287"/>
                </a:solidFill>
              </a:rPr>
              <a:t>Сертификация СМК по ISO </a:t>
            </a:r>
            <a:r>
              <a:rPr lang="en-US" sz="1600" b="1" dirty="0">
                <a:solidFill>
                  <a:srgbClr val="245287"/>
                </a:solidFill>
              </a:rPr>
              <a:t>TS </a:t>
            </a:r>
            <a:r>
              <a:rPr lang="ru-RU" sz="1600" b="1" dirty="0">
                <a:solidFill>
                  <a:srgbClr val="245287"/>
                </a:solidFill>
              </a:rPr>
              <a:t>16949</a:t>
            </a:r>
          </a:p>
          <a:p>
            <a:r>
              <a:rPr lang="ru-RU" sz="1600" b="1" dirty="0">
                <a:solidFill>
                  <a:srgbClr val="245287"/>
                </a:solidFill>
              </a:rPr>
              <a:t>Положительная ASES Альянса «Рено-Ниссан»</a:t>
            </a:r>
          </a:p>
          <a:p>
            <a:r>
              <a:rPr lang="ru-RU" sz="1600" b="1" dirty="0">
                <a:solidFill>
                  <a:srgbClr val="245287"/>
                </a:solidFill>
              </a:rPr>
              <a:t>Запуск производства </a:t>
            </a:r>
            <a:r>
              <a:rPr lang="ru-RU" sz="1600" b="1" dirty="0" smtClean="0">
                <a:solidFill>
                  <a:srgbClr val="245287"/>
                </a:solidFill>
              </a:rPr>
              <a:t>элементов подрамника для «Альянса»</a:t>
            </a:r>
            <a:endParaRPr lang="ru-RU" sz="1600" b="1" dirty="0">
              <a:solidFill>
                <a:srgbClr val="245287"/>
              </a:solidFill>
            </a:endParaRPr>
          </a:p>
          <a:p>
            <a:r>
              <a:rPr lang="ru-RU" sz="1600" b="1" dirty="0">
                <a:solidFill>
                  <a:srgbClr val="245287"/>
                </a:solidFill>
              </a:rPr>
              <a:t>Запуск производства </a:t>
            </a:r>
            <a:r>
              <a:rPr lang="ru-RU" sz="1600" b="1" dirty="0" smtClean="0">
                <a:solidFill>
                  <a:srgbClr val="245287"/>
                </a:solidFill>
              </a:rPr>
              <a:t>опор двигателя</a:t>
            </a:r>
            <a:endParaRPr lang="ru-RU" sz="1600" b="1" dirty="0">
              <a:solidFill>
                <a:srgbClr val="245287"/>
              </a:solidFill>
            </a:endParaRPr>
          </a:p>
        </p:txBody>
      </p:sp>
      <p:sp>
        <p:nvSpPr>
          <p:cNvPr id="23" name="Скругленный прямоугольник 5">
            <a:extLst>
              <a:ext uri="{FF2B5EF4-FFF2-40B4-BE49-F238E27FC236}">
                <a16:creationId xmlns:a16="http://schemas.microsoft.com/office/drawing/2014/main" xmlns="" id="{8DEE767A-771E-4CDF-9BE4-F47D501D0540}"/>
              </a:ext>
            </a:extLst>
          </p:cNvPr>
          <p:cNvSpPr/>
          <p:nvPr/>
        </p:nvSpPr>
        <p:spPr>
          <a:xfrm flipV="1">
            <a:off x="121457" y="4369869"/>
            <a:ext cx="6940738" cy="10800"/>
          </a:xfrm>
          <a:prstGeom prst="roundRect">
            <a:avLst/>
          </a:prstGeom>
          <a:solidFill>
            <a:srgbClr val="254F8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649B9D-94AF-4FE7-A5D3-7E45D9906DC5}"/>
              </a:ext>
            </a:extLst>
          </p:cNvPr>
          <p:cNvSpPr txBox="1"/>
          <p:nvPr/>
        </p:nvSpPr>
        <p:spPr>
          <a:xfrm>
            <a:off x="52414" y="4460441"/>
            <a:ext cx="128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45287"/>
                </a:solidFill>
              </a:rPr>
              <a:t>2019</a:t>
            </a:r>
          </a:p>
          <a:p>
            <a:endParaRPr lang="ru-RU" sz="2800" b="1" dirty="0">
              <a:solidFill>
                <a:srgbClr val="245287"/>
              </a:solidFill>
            </a:endParaRPr>
          </a:p>
          <a:p>
            <a:r>
              <a:rPr lang="ru-RU" sz="2800" b="1" dirty="0">
                <a:solidFill>
                  <a:srgbClr val="245287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1B926EF-A4F9-40D2-BD1A-1CA51B37C85B}"/>
              </a:ext>
            </a:extLst>
          </p:cNvPr>
          <p:cNvSpPr/>
          <p:nvPr/>
        </p:nvSpPr>
        <p:spPr>
          <a:xfrm>
            <a:off x="1083175" y="4493945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45287"/>
                </a:solidFill>
              </a:rPr>
              <a:t>Подготовка производства </a:t>
            </a:r>
            <a:r>
              <a:rPr lang="ru-RU" sz="1600" b="1" dirty="0" err="1" smtClean="0">
                <a:solidFill>
                  <a:srgbClr val="245287"/>
                </a:solidFill>
              </a:rPr>
              <a:t>автокомпонентов</a:t>
            </a:r>
            <a:r>
              <a:rPr lang="ru-RU" sz="1600" b="1" dirty="0" smtClean="0">
                <a:solidFill>
                  <a:srgbClr val="245287"/>
                </a:solidFill>
              </a:rPr>
              <a:t> </a:t>
            </a:r>
            <a:r>
              <a:rPr lang="ru-RU" sz="1600" b="1" dirty="0">
                <a:solidFill>
                  <a:srgbClr val="245287"/>
                </a:solidFill>
              </a:rPr>
              <a:t>для различных ОЕМ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48259CA-3C13-48CF-A402-3585BEE6FA9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643" t="18515" b="3527"/>
          <a:stretch/>
        </p:blipFill>
        <p:spPr>
          <a:xfrm>
            <a:off x="3549928" y="5993463"/>
            <a:ext cx="821255" cy="6241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95180CE-DA21-4D0E-A04B-DF3010CC0E45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6675"/>
          <a:stretch/>
        </p:blipFill>
        <p:spPr>
          <a:xfrm>
            <a:off x="8035565" y="5545863"/>
            <a:ext cx="695495" cy="82674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CA2EAEE-D3CC-4A9D-AEA3-F85DA3D9F3C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540288" y="5736256"/>
            <a:ext cx="1297106" cy="10515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D4EF30B-EC3D-4D08-9C0F-C12B508F41FB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  <a14:imgEffect>
                      <a14:brightnessContrast bright="38000"/>
                    </a14:imgEffect>
                  </a14:imgLayer>
                </a14:imgProps>
              </a:ext>
            </a:extLst>
          </a:blip>
          <a:srcRect l="2818"/>
          <a:stretch/>
        </p:blipFill>
        <p:spPr>
          <a:xfrm>
            <a:off x="6713066" y="4880372"/>
            <a:ext cx="1297106" cy="1024506"/>
          </a:xfrm>
          <a:prstGeom prst="rect">
            <a:avLst/>
          </a:prstGeom>
        </p:spPr>
      </p:pic>
      <p:pic>
        <p:nvPicPr>
          <p:cNvPr id="31" name="Picture 2" descr="https://static12.insales.ru/images/products/1/1602/2786882/DSC_2287.JPG">
            <a:extLst>
              <a:ext uri="{FF2B5EF4-FFF2-40B4-BE49-F238E27FC236}">
                <a16:creationId xmlns:a16="http://schemas.microsoft.com/office/drawing/2014/main" xmlns="" id="{E5537724-83C3-416C-B89D-1935E63DC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16001" r="20799" b="19185"/>
          <a:stretch/>
        </p:blipFill>
        <p:spPr bwMode="auto">
          <a:xfrm>
            <a:off x="1160472" y="4931969"/>
            <a:ext cx="648700" cy="5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xmlns="" id="{A3F25234-BE17-4FD1-9533-1B3FAD42883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42241" y="4927343"/>
          <a:ext cx="811800" cy="757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rt" r:id="rId34" imgW="3570120" imgH="3332160" progId="CATIA.Part">
                  <p:link updateAutomatic="1"/>
                </p:oleObj>
              </mc:Choice>
              <mc:Fallback>
                <p:oleObj name="Part" r:id="rId34" imgW="3570120" imgH="3332160" progId="CATIA.Par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>
                        <a:lum bright="16000"/>
                      </a:blip>
                      <a:stretch>
                        <a:fillRect/>
                      </a:stretch>
                    </p:blipFill>
                    <p:spPr>
                      <a:xfrm>
                        <a:off x="4742241" y="4927343"/>
                        <a:ext cx="811800" cy="757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56FD62B-F903-4305-BED5-A9388A84C8D7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0"/>
                    </a14:imgEffect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" t="11466" r="12657" b="6478"/>
          <a:stretch/>
        </p:blipFill>
        <p:spPr>
          <a:xfrm>
            <a:off x="3775270" y="4931969"/>
            <a:ext cx="884233" cy="68552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313E2E3-B0D1-4CD2-B123-2BD3E5D5BBF0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0"/>
                    </a14:imgEffect>
                    <a14:imgEffect>
                      <a14:brightnessContrast bright="49000"/>
                    </a14:imgEffect>
                  </a14:imgLayer>
                </a14:imgProps>
              </a:ext>
            </a:extLst>
          </a:blip>
          <a:srcRect l="1594" t="3625" r="3819" b="3743"/>
          <a:stretch/>
        </p:blipFill>
        <p:spPr>
          <a:xfrm rot="16200000">
            <a:off x="5614921" y="4923768"/>
            <a:ext cx="1004484" cy="78123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F7BBC31-8883-42A6-AAE6-52787AFC7FD9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22593" t="7002" r="21114" b="7048"/>
          <a:stretch/>
        </p:blipFill>
        <p:spPr>
          <a:xfrm>
            <a:off x="6531983" y="5981593"/>
            <a:ext cx="819266" cy="706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7CBC3B9-2808-4790-A276-F1C0840D7838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10101" t="19631" r="10185" b="19702"/>
          <a:stretch/>
        </p:blipFill>
        <p:spPr>
          <a:xfrm>
            <a:off x="2320292" y="6098873"/>
            <a:ext cx="964162" cy="5593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8260D858-5AE5-47ED-A65B-58C53C073F6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5496" y="5720396"/>
            <a:ext cx="1139640" cy="10044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C0E516D-0679-4AE3-85D9-824CAEA4156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760" y="5008471"/>
            <a:ext cx="942975" cy="5524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3E57594-3F6B-40E9-A972-49F2E8C9317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8911" y="4965400"/>
            <a:ext cx="5524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007017"/>
            <a:ext cx="8928992" cy="45719"/>
          </a:xfrm>
          <a:prstGeom prst="roundRect">
            <a:avLst/>
          </a:prstGeom>
          <a:solidFill>
            <a:srgbClr val="0039A6"/>
          </a:solidFill>
          <a:ln w="3175">
            <a:solidFill>
              <a:srgbClr val="003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030" y="292586"/>
            <a:ext cx="6094230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sz="3200" b="1" dirty="0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Arial" pitchFamily="34" charset="0"/>
              </a:rPr>
              <a:t>До старта программы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1062317"/>
            <a:ext cx="288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Результаты 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7ECB8B-C50C-461C-8AE5-5B1CBD30184A}"/>
              </a:ext>
            </a:extLst>
          </p:cNvPr>
          <p:cNvSpPr txBox="1"/>
          <p:nvPr/>
        </p:nvSpPr>
        <p:spPr>
          <a:xfrm>
            <a:off x="203356" y="2543886"/>
            <a:ext cx="8406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76092"/>
                </a:solidFill>
              </a:rPr>
              <a:t>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76092"/>
                </a:solidFill>
              </a:rPr>
              <a:t>Сокращение запасов на 40%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76092"/>
                </a:solidFill>
              </a:rPr>
              <a:t>Увеличение выработки на 1 ед. персонала на 4%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72101B9-97BD-4E7B-ADCC-4ACA0DDA39AA}"/>
              </a:ext>
            </a:extLst>
          </p:cNvPr>
          <p:cNvSpPr/>
          <p:nvPr/>
        </p:nvSpPr>
        <p:spPr>
          <a:xfrm>
            <a:off x="5178177" y="1582319"/>
            <a:ext cx="2745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Выручка: </a:t>
            </a:r>
            <a:r>
              <a:rPr lang="ru-RU" sz="2000" b="1" dirty="0">
                <a:solidFill>
                  <a:srgbClr val="00B050"/>
                </a:solidFill>
                <a:cs typeface="Arial" pitchFamily="34" charset="0"/>
              </a:rPr>
              <a:t>110%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от цели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64BE08B-CD32-4E3C-B791-1B330FBB1F51}"/>
              </a:ext>
            </a:extLst>
          </p:cNvPr>
          <p:cNvSpPr/>
          <p:nvPr/>
        </p:nvSpPr>
        <p:spPr>
          <a:xfrm>
            <a:off x="1085505" y="1574100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Прибыль: </a:t>
            </a:r>
            <a:r>
              <a:rPr lang="ru-RU" sz="2000" b="1" dirty="0">
                <a:solidFill>
                  <a:srgbClr val="00B050"/>
                </a:solidFill>
                <a:cs typeface="Arial" pitchFamily="34" charset="0"/>
              </a:rPr>
              <a:t>248%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от цели                                           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0845295-7627-4DB9-9622-DD63B759665E}"/>
              </a:ext>
            </a:extLst>
          </p:cNvPr>
          <p:cNvSpPr/>
          <p:nvPr/>
        </p:nvSpPr>
        <p:spPr>
          <a:xfrm>
            <a:off x="3576179" y="2093658"/>
            <a:ext cx="1559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Цели 2018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29FA68C-57EA-4AA3-B9AC-51C085B360A5}"/>
              </a:ext>
            </a:extLst>
          </p:cNvPr>
          <p:cNvSpPr/>
          <p:nvPr/>
        </p:nvSpPr>
        <p:spPr>
          <a:xfrm>
            <a:off x="221996" y="4144325"/>
            <a:ext cx="85394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Рост стоимости материалов (металл) 25%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Ограниченные возможности </a:t>
            </a:r>
            <a:r>
              <a:rPr lang="ru-RU" sz="2000" dirty="0" smtClean="0">
                <a:solidFill>
                  <a:srgbClr val="C00000"/>
                </a:solidFill>
              </a:rPr>
              <a:t>рынка по </a:t>
            </a:r>
            <a:r>
              <a:rPr lang="ru-RU" sz="2000" dirty="0">
                <a:solidFill>
                  <a:srgbClr val="C00000"/>
                </a:solidFill>
              </a:rPr>
              <a:t>росту цен (до 30% от </a:t>
            </a:r>
            <a:r>
              <a:rPr lang="ru-RU" sz="2000" dirty="0" smtClean="0">
                <a:solidFill>
                  <a:srgbClr val="C00000"/>
                </a:solidFill>
              </a:rPr>
              <a:t>роста цен материалов)</a:t>
            </a:r>
            <a:endParaRPr lang="ru-RU" sz="20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Жесткие требования потребителей к постоянным улучшениям (</a:t>
            </a:r>
            <a:r>
              <a:rPr lang="en-US" sz="2000" dirty="0">
                <a:solidFill>
                  <a:srgbClr val="C00000"/>
                </a:solidFill>
              </a:rPr>
              <a:t>productivity</a:t>
            </a:r>
            <a:r>
              <a:rPr lang="ru-RU" sz="2000" dirty="0">
                <a:solidFill>
                  <a:srgbClr val="C00000"/>
                </a:solidFill>
              </a:rPr>
              <a:t>,</a:t>
            </a:r>
            <a:r>
              <a:rPr lang="en-US" sz="2000" dirty="0">
                <a:solidFill>
                  <a:srgbClr val="C00000"/>
                </a:solidFill>
              </a:rPr>
              <a:t> BL </a:t>
            </a:r>
            <a:r>
              <a:rPr lang="ru-RU" sz="2000" dirty="0">
                <a:solidFill>
                  <a:srgbClr val="C00000"/>
                </a:solidFill>
              </a:rPr>
              <a:t>и т.д.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B846603-A73C-4302-A7F6-E81C31B0116E}"/>
              </a:ext>
            </a:extLst>
          </p:cNvPr>
          <p:cNvSpPr/>
          <p:nvPr/>
        </p:nvSpPr>
        <p:spPr>
          <a:xfrm>
            <a:off x="3751579" y="3743744"/>
            <a:ext cx="1208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Тренды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F747A53-F7C7-4392-9325-7314E819DB54}"/>
              </a:ext>
            </a:extLst>
          </p:cNvPr>
          <p:cNvSpPr/>
          <p:nvPr/>
        </p:nvSpPr>
        <p:spPr>
          <a:xfrm>
            <a:off x="3016241" y="5632582"/>
            <a:ext cx="2950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Концепция решения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C0B35EE-3C9B-4A44-A63D-01B3B7F7A14B}"/>
              </a:ext>
            </a:extLst>
          </p:cNvPr>
          <p:cNvSpPr/>
          <p:nvPr/>
        </p:nvSpPr>
        <p:spPr>
          <a:xfrm>
            <a:off x="206658" y="6160262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B050"/>
                </a:solidFill>
              </a:rPr>
              <a:t>Сокращение внутренних издержек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95ED8C3-BFD5-499A-B117-B9FFDB664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152" y="6168290"/>
            <a:ext cx="16478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5ED8C3-BFD5-499A-B117-B9FFDB66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52" y="6168290"/>
            <a:ext cx="1647825" cy="55245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01029A3-3DE2-4F79-8FAC-F70AE36811D9}"/>
              </a:ext>
            </a:extLst>
          </p:cNvPr>
          <p:cNvSpPr txBox="1">
            <a:spLocks/>
          </p:cNvSpPr>
          <p:nvPr/>
        </p:nvSpPr>
        <p:spPr>
          <a:xfrm>
            <a:off x="24578" y="116632"/>
            <a:ext cx="8075487" cy="39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cs typeface="Arial" pitchFamily="34" charset="0"/>
              </a:rPr>
              <a:t>Хронология реализации </a:t>
            </a:r>
            <a:r>
              <a:rPr lang="ru-RU" sz="3200" b="1" dirty="0" smtClean="0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cs typeface="Arial" pitchFamily="34" charset="0"/>
              </a:rPr>
              <a:t>проекта</a:t>
            </a:r>
            <a:endParaRPr lang="ru-RU" sz="3200" b="1" dirty="0">
              <a:gradFill flip="none" rotWithShape="1">
                <a:gsLst>
                  <a:gs pos="18000">
                    <a:srgbClr val="364D8B">
                      <a:lumMod val="78000"/>
                    </a:srgbClr>
                  </a:gs>
                  <a:gs pos="0">
                    <a:srgbClr val="3A3979"/>
                  </a:gs>
                  <a:gs pos="100000">
                    <a:srgbClr val="197DBA"/>
                  </a:gs>
                </a:gsLst>
                <a:lin ang="5400000" scaled="1"/>
                <a:tileRect/>
              </a:gradFill>
              <a:cs typeface="Arial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CCE448C3-C543-4C2B-8603-16254572BB19}"/>
              </a:ext>
            </a:extLst>
          </p:cNvPr>
          <p:cNvCxnSpPr>
            <a:cxnSpLocks/>
          </p:cNvCxnSpPr>
          <p:nvPr/>
        </p:nvCxnSpPr>
        <p:spPr>
          <a:xfrm>
            <a:off x="6481398" y="1189213"/>
            <a:ext cx="2570262" cy="0"/>
          </a:xfrm>
          <a:prstGeom prst="straightConnector1">
            <a:avLst/>
          </a:prstGeom>
          <a:ln w="82550">
            <a:solidFill>
              <a:schemeClr val="accent2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6E9DE9F-64BA-4A49-8D95-4B3FBF4CB2E5}"/>
              </a:ext>
            </a:extLst>
          </p:cNvPr>
          <p:cNvCxnSpPr>
            <a:cxnSpLocks/>
          </p:cNvCxnSpPr>
          <p:nvPr/>
        </p:nvCxnSpPr>
        <p:spPr>
          <a:xfrm>
            <a:off x="466885" y="1182495"/>
            <a:ext cx="1656184" cy="0"/>
          </a:xfrm>
          <a:prstGeom prst="line">
            <a:avLst/>
          </a:prstGeom>
          <a:ln w="82550">
            <a:solidFill>
              <a:schemeClr val="accent2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51DEFE2-BE75-4BFE-9F9D-6F2E51AD2EBB}"/>
              </a:ext>
            </a:extLst>
          </p:cNvPr>
          <p:cNvCxnSpPr>
            <a:cxnSpLocks/>
          </p:cNvCxnSpPr>
          <p:nvPr/>
        </p:nvCxnSpPr>
        <p:spPr>
          <a:xfrm>
            <a:off x="2123069" y="1182495"/>
            <a:ext cx="2016224" cy="6718"/>
          </a:xfrm>
          <a:prstGeom prst="line">
            <a:avLst/>
          </a:prstGeom>
          <a:ln w="82550">
            <a:solidFill>
              <a:schemeClr val="accent2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E7004A22-221A-43B5-90BA-764780B41FAE}"/>
              </a:ext>
            </a:extLst>
          </p:cNvPr>
          <p:cNvCxnSpPr>
            <a:cxnSpLocks/>
          </p:cNvCxnSpPr>
          <p:nvPr/>
        </p:nvCxnSpPr>
        <p:spPr>
          <a:xfrm>
            <a:off x="4270307" y="1189213"/>
            <a:ext cx="2126606" cy="0"/>
          </a:xfrm>
          <a:prstGeom prst="line">
            <a:avLst/>
          </a:prstGeom>
          <a:ln w="82550">
            <a:solidFill>
              <a:schemeClr val="accent2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6055681-04A7-4788-A179-8DF25064E729}"/>
              </a:ext>
            </a:extLst>
          </p:cNvPr>
          <p:cNvSpPr txBox="1"/>
          <p:nvPr/>
        </p:nvSpPr>
        <p:spPr>
          <a:xfrm>
            <a:off x="334343" y="1360682"/>
            <a:ext cx="1621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45287"/>
                </a:solidFill>
              </a:rPr>
              <a:t>Определение целей на 2018</a:t>
            </a:r>
          </a:p>
          <a:p>
            <a:endParaRPr lang="ru-RU" b="1" dirty="0" smtClean="0">
              <a:solidFill>
                <a:srgbClr val="245287"/>
              </a:solidFill>
            </a:endParaRPr>
          </a:p>
          <a:p>
            <a:r>
              <a:rPr lang="ru-RU" b="1" dirty="0" smtClean="0">
                <a:solidFill>
                  <a:srgbClr val="245287"/>
                </a:solidFill>
              </a:rPr>
              <a:t>Акцент на сокращение внутренних издержек</a:t>
            </a:r>
          </a:p>
          <a:p>
            <a:endParaRPr lang="ru-RU" b="1" dirty="0">
              <a:solidFill>
                <a:srgbClr val="245287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1F59EAE-3682-437E-812C-9616E062C004}"/>
              </a:ext>
            </a:extLst>
          </p:cNvPr>
          <p:cNvSpPr txBox="1"/>
          <p:nvPr/>
        </p:nvSpPr>
        <p:spPr>
          <a:xfrm>
            <a:off x="1975932" y="1364419"/>
            <a:ext cx="210596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45287"/>
                </a:solidFill>
              </a:rPr>
              <a:t>Старт программы</a:t>
            </a:r>
            <a:endParaRPr lang="ru-RU" b="1" dirty="0">
              <a:solidFill>
                <a:srgbClr val="245287"/>
              </a:solidFill>
            </a:endParaRPr>
          </a:p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Выбор потока (закатка)</a:t>
            </a:r>
            <a:endParaRPr lang="ru-RU" b="1" dirty="0">
              <a:solidFill>
                <a:srgbClr val="245287"/>
              </a:solidFill>
            </a:endParaRPr>
          </a:p>
          <a:p>
            <a:endParaRPr lang="ru-RU" b="1" dirty="0" smtClean="0">
              <a:solidFill>
                <a:srgbClr val="245287"/>
              </a:solidFill>
            </a:endParaRPr>
          </a:p>
          <a:p>
            <a:r>
              <a:rPr lang="ru-RU" b="1" dirty="0" smtClean="0">
                <a:solidFill>
                  <a:srgbClr val="245287"/>
                </a:solidFill>
              </a:rPr>
              <a:t>Выработка потока</a:t>
            </a:r>
            <a:endParaRPr lang="ru-RU" b="1" dirty="0">
              <a:solidFill>
                <a:srgbClr val="245287"/>
              </a:solidFill>
            </a:endParaRPr>
          </a:p>
          <a:p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+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 2,45 раза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ru-RU" b="1" dirty="0" err="1" smtClean="0">
                <a:solidFill>
                  <a:srgbClr val="245287"/>
                </a:solidFill>
              </a:rPr>
              <a:t>Производ-сть</a:t>
            </a:r>
            <a:r>
              <a:rPr lang="ru-RU" b="1" dirty="0" smtClean="0">
                <a:solidFill>
                  <a:srgbClr val="245287"/>
                </a:solidFill>
              </a:rPr>
              <a:t> потока</a:t>
            </a:r>
            <a:endParaRPr lang="ru-RU" b="1" dirty="0">
              <a:solidFill>
                <a:srgbClr val="245287"/>
              </a:solidFill>
            </a:endParaRPr>
          </a:p>
          <a:p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+ 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30 % 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  <a:p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  <a:p>
            <a:endParaRPr lang="ru-RU" sz="1400" b="1" dirty="0">
              <a:solidFill>
                <a:srgbClr val="245287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12F70A-03BF-4791-A06F-C1C46D2810C6}"/>
              </a:ext>
            </a:extLst>
          </p:cNvPr>
          <p:cNvSpPr txBox="1"/>
          <p:nvPr/>
        </p:nvSpPr>
        <p:spPr>
          <a:xfrm>
            <a:off x="4176264" y="1336899"/>
            <a:ext cx="2169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45287"/>
                </a:solidFill>
              </a:rPr>
              <a:t>Расширение потока 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(СВОГ)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  <a:p>
            <a:endParaRPr lang="ru-RU" b="1" dirty="0" smtClean="0">
              <a:solidFill>
                <a:srgbClr val="245287"/>
              </a:solidFill>
            </a:endParaRPr>
          </a:p>
          <a:p>
            <a:r>
              <a:rPr lang="ru-RU" b="1" dirty="0" smtClean="0">
                <a:solidFill>
                  <a:srgbClr val="245287"/>
                </a:solidFill>
              </a:rPr>
              <a:t>Запасы ТМЦ</a:t>
            </a:r>
          </a:p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-96,5%</a:t>
            </a:r>
          </a:p>
          <a:p>
            <a:r>
              <a:rPr lang="ru-RU" b="1" dirty="0" smtClean="0">
                <a:solidFill>
                  <a:srgbClr val="245287"/>
                </a:solidFill>
              </a:rPr>
              <a:t>Логистические потоки</a:t>
            </a:r>
            <a:endParaRPr lang="ru-RU" b="1" dirty="0">
              <a:solidFill>
                <a:srgbClr val="245287"/>
              </a:solidFill>
            </a:endParaRPr>
          </a:p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-86%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  <a:p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3C146A8-1A21-4B3E-9F40-D233DF59E4B0}"/>
              </a:ext>
            </a:extLst>
          </p:cNvPr>
          <p:cNvSpPr txBox="1"/>
          <p:nvPr/>
        </p:nvSpPr>
        <p:spPr>
          <a:xfrm>
            <a:off x="6396914" y="1358845"/>
            <a:ext cx="2336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45287"/>
                </a:solidFill>
              </a:rPr>
              <a:t>Внедрение производственной системы</a:t>
            </a:r>
            <a:endParaRPr lang="ru-RU" b="1" dirty="0">
              <a:solidFill>
                <a:srgbClr val="245287"/>
              </a:solidFill>
            </a:endParaRPr>
          </a:p>
          <a:p>
            <a:endParaRPr lang="ru-RU" b="1" dirty="0" smtClean="0">
              <a:solidFill>
                <a:srgbClr val="245287"/>
              </a:solidFill>
            </a:endParaRPr>
          </a:p>
          <a:p>
            <a:r>
              <a:rPr lang="ru-RU" b="1" dirty="0" smtClean="0">
                <a:solidFill>
                  <a:srgbClr val="245287"/>
                </a:solidFill>
              </a:rPr>
              <a:t>Увеличение ЗП рабочих до 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12%</a:t>
            </a:r>
          </a:p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2 </a:t>
            </a:r>
            <a:r>
              <a:rPr lang="ru-RU" b="1" dirty="0">
                <a:solidFill>
                  <a:srgbClr val="245287"/>
                </a:solidFill>
              </a:rPr>
              <a:t>н</a:t>
            </a:r>
            <a:r>
              <a:rPr lang="ru-RU" b="1" dirty="0" smtClean="0">
                <a:solidFill>
                  <a:srgbClr val="245287"/>
                </a:solidFill>
              </a:rPr>
              <a:t>овых ПСР проекта </a:t>
            </a:r>
            <a:endParaRPr lang="ru-RU" b="1" dirty="0">
              <a:solidFill>
                <a:srgbClr val="245287"/>
              </a:solidFill>
            </a:endParaRPr>
          </a:p>
          <a:p>
            <a:endParaRPr lang="ru-RU" sz="1400" b="1" dirty="0">
              <a:solidFill>
                <a:srgbClr val="245287"/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08283DD3-F46F-4BB7-A8F1-5D29C19AC2CB}"/>
              </a:ext>
            </a:extLst>
          </p:cNvPr>
          <p:cNvSpPr/>
          <p:nvPr/>
        </p:nvSpPr>
        <p:spPr>
          <a:xfrm>
            <a:off x="272868" y="631737"/>
            <a:ext cx="1326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</a:rPr>
              <a:t>Декабрь</a:t>
            </a:r>
            <a:endParaRPr lang="ru-RU" sz="2400" b="1" dirty="0">
              <a:solidFill>
                <a:srgbClr val="245287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4FB54389-AF14-4E0B-9268-6E6F276722E7}"/>
              </a:ext>
            </a:extLst>
          </p:cNvPr>
          <p:cNvSpPr/>
          <p:nvPr/>
        </p:nvSpPr>
        <p:spPr>
          <a:xfrm>
            <a:off x="4081894" y="657556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</a:rPr>
              <a:t>Май</a:t>
            </a:r>
            <a:endParaRPr lang="ru-RU" sz="24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5C220081-E71D-46B9-9C41-0EB253ACA46E}"/>
              </a:ext>
            </a:extLst>
          </p:cNvPr>
          <p:cNvSpPr/>
          <p:nvPr/>
        </p:nvSpPr>
        <p:spPr>
          <a:xfrm>
            <a:off x="1968551" y="659164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</a:rPr>
              <a:t>Февраль</a:t>
            </a:r>
            <a:endParaRPr lang="ru-RU" sz="24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DB53AD93-932E-4F89-A835-39A7AC4C1A1E}"/>
              </a:ext>
            </a:extLst>
          </p:cNvPr>
          <p:cNvSpPr/>
          <p:nvPr/>
        </p:nvSpPr>
        <p:spPr>
          <a:xfrm>
            <a:off x="6302139" y="668067"/>
            <a:ext cx="1024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</a:rPr>
              <a:t>Август</a:t>
            </a:r>
            <a:endParaRPr lang="ru-RU" sz="2400" b="1" dirty="0">
              <a:solidFill>
                <a:srgbClr val="C0504D">
                  <a:lumMod val="75000"/>
                </a:srgbClr>
              </a:solidFill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B9F86F7C-DAB1-4ED0-A1B1-3003B0A105BC}"/>
              </a:ext>
            </a:extLst>
          </p:cNvPr>
          <p:cNvCxnSpPr>
            <a:cxnSpLocks/>
          </p:cNvCxnSpPr>
          <p:nvPr/>
        </p:nvCxnSpPr>
        <p:spPr>
          <a:xfrm flipH="1">
            <a:off x="1955614" y="1209345"/>
            <a:ext cx="32588" cy="4955959"/>
          </a:xfrm>
          <a:prstGeom prst="line">
            <a:avLst/>
          </a:prstGeom>
          <a:ln>
            <a:gradFill>
              <a:gsLst>
                <a:gs pos="0">
                  <a:schemeClr val="accent2">
                    <a:lumMod val="75000"/>
                  </a:schemeClr>
                </a:gs>
                <a:gs pos="47000">
                  <a:srgbClr val="C00000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9D5CE49B-3828-46B5-9842-56E0E6497C61}"/>
              </a:ext>
            </a:extLst>
          </p:cNvPr>
          <p:cNvCxnSpPr>
            <a:cxnSpLocks/>
          </p:cNvCxnSpPr>
          <p:nvPr/>
        </p:nvCxnSpPr>
        <p:spPr>
          <a:xfrm>
            <a:off x="4167028" y="1130836"/>
            <a:ext cx="0" cy="4818444"/>
          </a:xfrm>
          <a:prstGeom prst="line">
            <a:avLst/>
          </a:prstGeom>
          <a:ln>
            <a:gradFill>
              <a:gsLst>
                <a:gs pos="0">
                  <a:schemeClr val="accent2">
                    <a:lumMod val="75000"/>
                  </a:schemeClr>
                </a:gs>
                <a:gs pos="47000">
                  <a:srgbClr val="C00000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8BFF37DE-4EA9-415E-AEC7-45A4BDFF6192}"/>
              </a:ext>
            </a:extLst>
          </p:cNvPr>
          <p:cNvCxnSpPr>
            <a:cxnSpLocks/>
          </p:cNvCxnSpPr>
          <p:nvPr/>
        </p:nvCxnSpPr>
        <p:spPr>
          <a:xfrm>
            <a:off x="6366238" y="1172400"/>
            <a:ext cx="0" cy="4560856"/>
          </a:xfrm>
          <a:prstGeom prst="line">
            <a:avLst/>
          </a:prstGeom>
          <a:ln>
            <a:gradFill>
              <a:gsLst>
                <a:gs pos="0">
                  <a:schemeClr val="accent2">
                    <a:lumMod val="75000"/>
                  </a:schemeClr>
                </a:gs>
                <a:gs pos="47000">
                  <a:srgbClr val="C00000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B9F86F7C-DAB1-4ED0-A1B1-3003B0A105BC}"/>
              </a:ext>
            </a:extLst>
          </p:cNvPr>
          <p:cNvCxnSpPr>
            <a:cxnSpLocks/>
          </p:cNvCxnSpPr>
          <p:nvPr/>
        </p:nvCxnSpPr>
        <p:spPr>
          <a:xfrm>
            <a:off x="558990" y="3882613"/>
            <a:ext cx="8174075" cy="50443"/>
          </a:xfrm>
          <a:prstGeom prst="line">
            <a:avLst/>
          </a:prstGeom>
          <a:ln>
            <a:gradFill>
              <a:gsLst>
                <a:gs pos="0">
                  <a:schemeClr val="accent2">
                    <a:lumMod val="75000"/>
                  </a:schemeClr>
                </a:gs>
                <a:gs pos="47000">
                  <a:srgbClr val="C00000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6055681-04A7-4788-A179-8DF25064E729}"/>
              </a:ext>
            </a:extLst>
          </p:cNvPr>
          <p:cNvSpPr txBox="1"/>
          <p:nvPr/>
        </p:nvSpPr>
        <p:spPr>
          <a:xfrm>
            <a:off x="334342" y="3960128"/>
            <a:ext cx="162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45287"/>
                </a:solidFill>
              </a:rPr>
              <a:t>Целевая планировка </a:t>
            </a:r>
            <a:r>
              <a:rPr lang="ru-RU" b="1" dirty="0" smtClean="0">
                <a:solidFill>
                  <a:srgbClr val="245287"/>
                </a:solidFill>
              </a:rPr>
              <a:t>ред. </a:t>
            </a:r>
            <a:r>
              <a:rPr lang="ru-RU" b="1" dirty="0" smtClean="0">
                <a:solidFill>
                  <a:srgbClr val="245287"/>
                </a:solidFill>
              </a:rPr>
              <a:t>1</a:t>
            </a:r>
          </a:p>
          <a:p>
            <a:endParaRPr lang="ru-RU" b="1" dirty="0">
              <a:solidFill>
                <a:srgbClr val="245287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6055681-04A7-4788-A179-8DF25064E729}"/>
              </a:ext>
            </a:extLst>
          </p:cNvPr>
          <p:cNvSpPr txBox="1"/>
          <p:nvPr/>
        </p:nvSpPr>
        <p:spPr>
          <a:xfrm>
            <a:off x="2031918" y="3954687"/>
            <a:ext cx="2048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Перемещение 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Сокращение складов ГП на треть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Карты потока создания ценности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СР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6055681-04A7-4788-A179-8DF25064E729}"/>
              </a:ext>
            </a:extLst>
          </p:cNvPr>
          <p:cNvSpPr txBox="1"/>
          <p:nvPr/>
        </p:nvSpPr>
        <p:spPr>
          <a:xfrm>
            <a:off x="4194764" y="3927040"/>
            <a:ext cx="214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Карты потока создания ценности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СР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5</a:t>
            </a:r>
            <a:r>
              <a:rPr lang="en-US" b="1" dirty="0" smtClean="0">
                <a:solidFill>
                  <a:srgbClr val="245287"/>
                </a:solidFill>
              </a:rPr>
              <a:t>S</a:t>
            </a:r>
            <a:endParaRPr lang="ru-RU" b="1" dirty="0" smtClean="0">
              <a:solidFill>
                <a:srgbClr val="2452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Сокращение партий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Поток ед. </a:t>
            </a:r>
            <a:r>
              <a:rPr lang="ru-RU" b="1" dirty="0" err="1" smtClean="0">
                <a:solidFill>
                  <a:srgbClr val="245287"/>
                </a:solidFill>
              </a:rPr>
              <a:t>изд</a:t>
            </a:r>
            <a:r>
              <a:rPr lang="ru-RU" b="1" dirty="0" smtClean="0">
                <a:solidFill>
                  <a:srgbClr val="245287"/>
                </a:solidFill>
              </a:rPr>
              <a:t>-й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Планировка </a:t>
            </a:r>
            <a:r>
              <a:rPr lang="ru-RU" b="1" dirty="0" smtClean="0">
                <a:solidFill>
                  <a:srgbClr val="245287"/>
                </a:solidFill>
              </a:rPr>
              <a:t>ред. 2</a:t>
            </a:r>
            <a:endParaRPr lang="ru-RU" b="1" dirty="0" smtClean="0">
              <a:solidFill>
                <a:srgbClr val="245287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6055681-04A7-4788-A179-8DF25064E729}"/>
              </a:ext>
            </a:extLst>
          </p:cNvPr>
          <p:cNvSpPr txBox="1"/>
          <p:nvPr/>
        </p:nvSpPr>
        <p:spPr>
          <a:xfrm>
            <a:off x="6359815" y="3907834"/>
            <a:ext cx="214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245287"/>
                </a:solidFill>
              </a:rPr>
              <a:t>Инфоцентр</a:t>
            </a:r>
            <a:endParaRPr lang="ru-RU" b="1" dirty="0" smtClean="0">
              <a:solidFill>
                <a:srgbClr val="2452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Дерево целей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Внутренние </a:t>
            </a:r>
            <a:r>
              <a:rPr lang="ru-RU" b="1" dirty="0" smtClean="0">
                <a:solidFill>
                  <a:srgbClr val="245287"/>
                </a:solidFill>
              </a:rPr>
              <a:t>тренеры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45287"/>
                </a:solidFill>
              </a:rPr>
              <a:t>SMED</a:t>
            </a:r>
            <a:endParaRPr lang="ru-RU" b="1" dirty="0" smtClean="0">
              <a:solidFill>
                <a:srgbClr val="2452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45287"/>
                </a:solidFill>
              </a:rPr>
              <a:t>Карта «Идеального» состояния</a:t>
            </a:r>
            <a:endParaRPr lang="en-US" b="1" dirty="0" smtClean="0">
              <a:solidFill>
                <a:srgbClr val="2452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24528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245287"/>
              </a:solidFill>
            </a:endParaRPr>
          </a:p>
          <a:p>
            <a:endParaRPr lang="ru-RU" b="1" dirty="0" smtClean="0">
              <a:solidFill>
                <a:srgbClr val="245287"/>
              </a:solidFill>
            </a:endParaRPr>
          </a:p>
          <a:p>
            <a:endParaRPr lang="ru-RU" b="1" dirty="0" smtClean="0">
              <a:solidFill>
                <a:srgbClr val="245287"/>
              </a:solidFill>
            </a:endParaRPr>
          </a:p>
          <a:p>
            <a:endParaRPr lang="ru-RU" b="1" dirty="0">
              <a:solidFill>
                <a:srgbClr val="245287"/>
              </a:solidFill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B9F86F7C-DAB1-4ED0-A1B1-3003B0A105BC}"/>
              </a:ext>
            </a:extLst>
          </p:cNvPr>
          <p:cNvCxnSpPr>
            <a:cxnSpLocks/>
          </p:cNvCxnSpPr>
          <p:nvPr/>
        </p:nvCxnSpPr>
        <p:spPr>
          <a:xfrm flipH="1">
            <a:off x="333312" y="1209345"/>
            <a:ext cx="32588" cy="4955959"/>
          </a:xfrm>
          <a:prstGeom prst="line">
            <a:avLst/>
          </a:prstGeom>
          <a:ln>
            <a:gradFill>
              <a:gsLst>
                <a:gs pos="0">
                  <a:schemeClr val="accent2">
                    <a:lumMod val="75000"/>
                  </a:schemeClr>
                </a:gs>
                <a:gs pos="47000">
                  <a:srgbClr val="C00000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007017"/>
            <a:ext cx="8928992" cy="45719"/>
          </a:xfrm>
          <a:prstGeom prst="roundRect">
            <a:avLst/>
          </a:prstGeom>
          <a:solidFill>
            <a:srgbClr val="0039A6"/>
          </a:solidFill>
          <a:ln w="3175">
            <a:solidFill>
              <a:srgbClr val="003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030" y="292586"/>
            <a:ext cx="609423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3200" b="1" dirty="0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Arial" pitchFamily="34" charset="0"/>
              </a:rPr>
              <a:t>Определение пилотного проекта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7ECB8B-C50C-461C-8AE5-5B1CBD30184A}"/>
              </a:ext>
            </a:extLst>
          </p:cNvPr>
          <p:cNvSpPr txBox="1"/>
          <p:nvPr/>
        </p:nvSpPr>
        <p:spPr>
          <a:xfrm>
            <a:off x="128317" y="1784566"/>
            <a:ext cx="84067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99B"/>
                </a:solidFill>
                <a:cs typeface="Arial" pitchFamily="34" charset="0"/>
              </a:rPr>
              <a:t>                            Участок закатки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399B"/>
                </a:solidFill>
              </a:rPr>
              <a:t>Причины выбора и проблемы в потоке:</a:t>
            </a:r>
            <a:endParaRPr lang="ru-RU" sz="2000" dirty="0"/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«Узкое звено» производства СВОГ</a:t>
            </a: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Высокий уровень НЗП в потоке</a:t>
            </a: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Аварийные остановки оборудования</a:t>
            </a: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Большое количество </a:t>
            </a:r>
            <a:r>
              <a:rPr lang="ru-RU" sz="2000" dirty="0" err="1">
                <a:solidFill>
                  <a:srgbClr val="C00000"/>
                </a:solidFill>
              </a:rPr>
              <a:t>перетаривания</a:t>
            </a:r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/>
          </a:p>
          <a:p>
            <a:r>
              <a:rPr lang="ru-RU" sz="2000" dirty="0">
                <a:solidFill>
                  <a:srgbClr val="00399B"/>
                </a:solidFill>
              </a:rPr>
              <a:t>Цели</a:t>
            </a: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B050"/>
                </a:solidFill>
              </a:rPr>
              <a:t>Увеличение производительности участка на 30%</a:t>
            </a: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B050"/>
                </a:solidFill>
              </a:rPr>
              <a:t>Сокращение НЗП на 40%</a:t>
            </a: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B050"/>
                </a:solidFill>
              </a:rPr>
              <a:t>Сокращение </a:t>
            </a:r>
            <a:r>
              <a:rPr lang="ru-RU" sz="2000" dirty="0" smtClean="0">
                <a:solidFill>
                  <a:srgbClr val="00B050"/>
                </a:solidFill>
              </a:rPr>
              <a:t>потерь от перемещений на </a:t>
            </a:r>
            <a:r>
              <a:rPr lang="ru-RU" sz="2000" dirty="0">
                <a:solidFill>
                  <a:srgbClr val="00B050"/>
                </a:solidFill>
              </a:rPr>
              <a:t>15%</a:t>
            </a: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B050"/>
                </a:solidFill>
              </a:rPr>
              <a:t>Сокращение времени переналадки </a:t>
            </a:r>
            <a:r>
              <a:rPr lang="ru-RU" sz="2000" dirty="0" smtClean="0">
                <a:solidFill>
                  <a:srgbClr val="00B050"/>
                </a:solidFill>
              </a:rPr>
              <a:t>на 25</a:t>
            </a:r>
            <a:r>
              <a:rPr lang="ru-RU" sz="2000" dirty="0">
                <a:solidFill>
                  <a:srgbClr val="00B050"/>
                </a:solidFill>
              </a:rPr>
              <a:t>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2B2CD6B-7D5A-4A85-8EBB-6C33B51B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033435"/>
              </p:ext>
            </p:extLst>
          </p:nvPr>
        </p:nvGraphicFramePr>
        <p:xfrm>
          <a:off x="4675898" y="1029876"/>
          <a:ext cx="4427093" cy="390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B1F00EE4-BA62-41A0-BCA4-2134F80393FA}"/>
              </a:ext>
            </a:extLst>
          </p:cNvPr>
          <p:cNvCxnSpPr>
            <a:cxnSpLocks/>
          </p:cNvCxnSpPr>
          <p:nvPr/>
        </p:nvCxnSpPr>
        <p:spPr>
          <a:xfrm>
            <a:off x="3923928" y="1988840"/>
            <a:ext cx="158725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5ED8C3-BFD5-499A-B117-B9FFDB66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52" y="6168290"/>
            <a:ext cx="16478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007017"/>
            <a:ext cx="8928992" cy="45719"/>
          </a:xfrm>
          <a:prstGeom prst="roundRect">
            <a:avLst/>
          </a:prstGeom>
          <a:solidFill>
            <a:srgbClr val="0039A6"/>
          </a:solidFill>
          <a:ln w="3175">
            <a:solidFill>
              <a:srgbClr val="003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030" y="292586"/>
            <a:ext cx="6094230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sz="3200" b="1" dirty="0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Arial" pitchFamily="34" charset="0"/>
              </a:rPr>
              <a:t>Первые</a:t>
            </a:r>
            <a:r>
              <a:rPr lang="ru-RU" sz="2400" b="1" dirty="0">
                <a:solidFill>
                  <a:srgbClr val="00399B"/>
                </a:solidFill>
                <a:cs typeface="Arial" pitchFamily="34" charset="0"/>
              </a:rPr>
              <a:t> </a:t>
            </a:r>
            <a:r>
              <a:rPr lang="ru-RU" sz="3200" b="1" dirty="0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Arial" pitchFamily="34" charset="0"/>
              </a:rPr>
              <a:t>результаты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91307"/>
              </p:ext>
            </p:extLst>
          </p:nvPr>
        </p:nvGraphicFramePr>
        <p:xfrm>
          <a:off x="328308" y="3768064"/>
          <a:ext cx="8487384" cy="29021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29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3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1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1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78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Стало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789">
                <a:tc>
                  <a:txBody>
                    <a:bodyPr/>
                    <a:lstStyle/>
                    <a:p>
                      <a:r>
                        <a:rPr lang="ru-RU" b="1" dirty="0"/>
                        <a:t>ВПП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112950 сек.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20370 сек.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В 5,5 раза 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789">
                <a:tc>
                  <a:txBody>
                    <a:bodyPr/>
                    <a:lstStyle/>
                    <a:p>
                      <a:r>
                        <a:rPr lang="ru-RU" b="1" dirty="0"/>
                        <a:t>НЗП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9450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3200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В 2,9 раза 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417">
                <a:tc>
                  <a:txBody>
                    <a:bodyPr/>
                    <a:lstStyle/>
                    <a:p>
                      <a:r>
                        <a:rPr lang="ru-RU" b="1" dirty="0"/>
                        <a:t>Выработка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132 шт./чел в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366 шт./чел в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В 2,7 раза  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789">
                <a:tc>
                  <a:txBody>
                    <a:bodyPr/>
                    <a:lstStyle/>
                    <a:p>
                      <a:r>
                        <a:rPr lang="ru-RU" b="1" dirty="0"/>
                        <a:t>Производительность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800 шт./смена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1100 шт./смена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+</a:t>
                      </a: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30 </a:t>
                      </a:r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789">
                <a:tc>
                  <a:txBody>
                    <a:bodyPr/>
                    <a:lstStyle/>
                    <a:p>
                      <a:r>
                        <a:rPr lang="ru-RU" b="1" dirty="0"/>
                        <a:t>Перемещения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123 метра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33 метра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В 3,7 раза 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0178527"/>
              </p:ext>
            </p:extLst>
          </p:nvPr>
        </p:nvGraphicFramePr>
        <p:xfrm>
          <a:off x="683568" y="1029876"/>
          <a:ext cx="7344816" cy="262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2843808" y="1772816"/>
            <a:ext cx="3387452" cy="12961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6016" y="171341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2,7 раза</a:t>
            </a:r>
          </a:p>
        </p:txBody>
      </p:sp>
    </p:spTree>
    <p:extLst>
      <p:ext uri="{BB962C8B-B14F-4D97-AF65-F5344CB8AC3E}">
        <p14:creationId xmlns:p14="http://schemas.microsoft.com/office/powerpoint/2010/main" val="6174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5ED8C3-BFD5-499A-B117-B9FFDB664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314" y="6202819"/>
            <a:ext cx="1647825" cy="552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567E8C-65CD-4BFC-93A9-58C45D9B159B}"/>
              </a:ext>
            </a:extLst>
          </p:cNvPr>
          <p:cNvSpPr txBox="1"/>
          <p:nvPr/>
        </p:nvSpPr>
        <p:spPr>
          <a:xfrm>
            <a:off x="23956" y="90024"/>
            <a:ext cx="8424800" cy="1077218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ru-RU"/>
            </a:defPPr>
            <a:lvl1pPr algn="just">
              <a:defRPr sz="3200" b="1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Результаты работы по проекту за период </a:t>
            </a:r>
          </a:p>
          <a:p>
            <a:r>
              <a:rPr lang="ru-RU" dirty="0"/>
              <a:t>01 февраля – 31 </a:t>
            </a:r>
            <a:r>
              <a:rPr lang="ru-RU" dirty="0" smtClean="0"/>
              <a:t>июля </a:t>
            </a:r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2850FBE9-AD30-4AF9-9A79-36589DAFA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178421"/>
              </p:ext>
            </p:extLst>
          </p:nvPr>
        </p:nvGraphicFramePr>
        <p:xfrm>
          <a:off x="107640" y="1167242"/>
          <a:ext cx="8928720" cy="519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9608">
                  <a:extLst>
                    <a:ext uri="{9D8B030D-6E8A-4147-A177-3AD203B41FA5}">
                      <a16:colId xmlns:a16="http://schemas.microsoft.com/office/drawing/2014/main" xmlns="" val="3652137755"/>
                    </a:ext>
                  </a:extLst>
                </a:gridCol>
                <a:gridCol w="2020816">
                  <a:extLst>
                    <a:ext uri="{9D8B030D-6E8A-4147-A177-3AD203B41FA5}">
                      <a16:colId xmlns:a16="http://schemas.microsoft.com/office/drawing/2014/main" xmlns="" val="34833687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3132816616"/>
                    </a:ext>
                  </a:extLst>
                </a:gridCol>
                <a:gridCol w="1368016">
                  <a:extLst>
                    <a:ext uri="{9D8B030D-6E8A-4147-A177-3AD203B41FA5}">
                      <a16:colId xmlns:a16="http://schemas.microsoft.com/office/drawing/2014/main" xmlns="" val="1949336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Показатель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Было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Стало</a:t>
                      </a:r>
                      <a:endParaRPr lang="ru-RU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%</a:t>
                      </a:r>
                    </a:p>
                    <a:p>
                      <a:pPr algn="ctr"/>
                      <a:r>
                        <a:rPr lang="ru-RU" sz="1100" b="1" dirty="0"/>
                        <a:t>Улучшения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946794"/>
                  </a:ext>
                </a:extLst>
              </a:tr>
              <a:tr h="512013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Протяженность внутренних логистических потоков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>
                          <a:effectLst/>
                        </a:rPr>
                        <a:t>4901 метр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00B050"/>
                          </a:solidFill>
                          <a:effectLst/>
                        </a:rPr>
                        <a:t>692 метра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</a:rPr>
                        <a:t>↑ 86%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7124201"/>
                  </a:ext>
                </a:extLst>
              </a:tr>
              <a:tr h="33218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Запасы ТМЦ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212599 единиц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00B050"/>
                          </a:solidFill>
                          <a:effectLst/>
                        </a:rPr>
                        <a:t>7351 единиц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</a:rPr>
                        <a:t>↑ 96,5%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8486264"/>
                  </a:ext>
                </a:extLst>
              </a:tr>
              <a:tr h="39776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Повышение производительности</a:t>
                      </a:r>
                      <a:endParaRPr lang="ru-RU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% роста производительности участка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622710"/>
                  </a:ext>
                </a:extLst>
              </a:tr>
              <a:tr h="712739">
                <a:tc>
                  <a:txBody>
                    <a:bodyPr/>
                    <a:lstStyle/>
                    <a:p>
                      <a:r>
                        <a:rPr lang="ru-RU" sz="1400" b="1" dirty="0"/>
                        <a:t>ЗАКАТКА</a:t>
                      </a:r>
                    </a:p>
                    <a:p>
                      <a:r>
                        <a:rPr lang="ru-RU" sz="1400" dirty="0"/>
                        <a:t>Сокращение нециклических операций (перемещение, набор комплектующих и т.д.), Оптимизация норм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effectLst/>
                        </a:rPr>
                        <a:t>43006,6 секунд в смену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rgbClr val="00B050"/>
                          </a:solidFill>
                          <a:effectLst/>
                        </a:rPr>
                        <a:t>1482 секунд в смену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effectLst/>
                        </a:rPr>
                        <a:t>Высвобождение двух операторов (перемещение оборудования, изготовление  приспособлений)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↑ </a:t>
                      </a: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</a:rPr>
                        <a:t>30%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594301"/>
                  </a:ext>
                </a:extLst>
              </a:tr>
              <a:tr h="712739">
                <a:tc>
                  <a:txBody>
                    <a:bodyPr/>
                    <a:lstStyle/>
                    <a:p>
                      <a:r>
                        <a:rPr lang="ru-RU" sz="1400" b="1" dirty="0"/>
                        <a:t>ОКРАСКА</a:t>
                      </a:r>
                    </a:p>
                    <a:p>
                      <a:r>
                        <a:rPr lang="ru-RU" sz="1400" dirty="0"/>
                        <a:t>Сокращение нециклических операций (перемещение, набор комплектующих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effectLst/>
                        </a:rPr>
                        <a:t>5805 секунд в смену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00B050"/>
                          </a:solidFill>
                          <a:effectLst/>
                        </a:rPr>
                        <a:t>3780 секунд в смену </a:t>
                      </a:r>
                      <a:r>
                        <a:rPr lang="ru-RU" sz="1400" kern="1200" dirty="0">
                          <a:effectLst/>
                        </a:rPr>
                        <a:t>(изготовление  приспособлений)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↑ </a:t>
                      </a: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</a:rPr>
                        <a:t>15%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1729877"/>
                  </a:ext>
                </a:extLst>
              </a:tr>
              <a:tr h="712739">
                <a:tc>
                  <a:txBody>
                    <a:bodyPr/>
                    <a:lstStyle/>
                    <a:p>
                      <a:r>
                        <a:rPr lang="ru-RU" sz="1400" b="1" dirty="0"/>
                        <a:t>УПАКОВКА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Сокращение нециклических операций (перемещение, набор комплектующих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effectLst/>
                        </a:rPr>
                        <a:t>7080 секунд в смену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B050"/>
                          </a:solidFill>
                          <a:effectLst/>
                        </a:rPr>
                        <a:t>5520 секунд в смену</a:t>
                      </a:r>
                      <a:r>
                        <a:rPr lang="ru-RU" sz="1400" kern="1200" dirty="0">
                          <a:effectLst/>
                        </a:rPr>
                        <a:t> (перемещение оборудования, изготовление  приспособлений)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↑ </a:t>
                      </a:r>
                      <a:r>
                        <a:rPr lang="ru-RU" sz="1800" b="1" kern="1200" dirty="0">
                          <a:solidFill>
                            <a:srgbClr val="00B050"/>
                          </a:solidFill>
                          <a:effectLst/>
                        </a:rPr>
                        <a:t>20%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39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603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07640" y="1006920"/>
            <a:ext cx="8928720" cy="45360"/>
          </a:xfrm>
          <a:prstGeom prst="roundRect">
            <a:avLst>
              <a:gd name="adj" fmla="val 16667"/>
            </a:avLst>
          </a:prstGeom>
          <a:solidFill>
            <a:srgbClr val="0039A6"/>
          </a:solidFill>
          <a:ln w="3240">
            <a:solidFill>
              <a:srgbClr val="00399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567E8C-65CD-4BFC-93A9-58C45D9B159B}"/>
              </a:ext>
            </a:extLst>
          </p:cNvPr>
          <p:cNvSpPr txBox="1"/>
          <p:nvPr/>
        </p:nvSpPr>
        <p:spPr>
          <a:xfrm>
            <a:off x="85122" y="276350"/>
            <a:ext cx="5422982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ru-RU"/>
            </a:defPPr>
            <a:lvl1pPr algn="just">
              <a:defRPr sz="3200" b="1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Ожидаемые результаты 2018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78627"/>
              </p:ext>
            </p:extLst>
          </p:nvPr>
        </p:nvGraphicFramePr>
        <p:xfrm>
          <a:off x="395536" y="1484784"/>
          <a:ext cx="8352927" cy="2627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1079228538"/>
                    </a:ext>
                  </a:extLst>
                </a:gridCol>
              </a:tblGrid>
              <a:tr h="100778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Показатель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2018  относительно 2017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3-й квартал 2018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451">
                <a:tc>
                  <a:txBody>
                    <a:bodyPr/>
                    <a:lstStyle/>
                    <a:p>
                      <a:r>
                        <a:rPr lang="ru-RU" dirty="0"/>
                        <a:t>Производительность </a:t>
                      </a:r>
                      <a:r>
                        <a:rPr lang="ru-RU" dirty="0" smtClean="0"/>
                        <a:t>труда (по компании в целом)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+9,8%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451">
                <a:tc>
                  <a:txBody>
                    <a:bodyPr/>
                    <a:lstStyle/>
                    <a:p>
                      <a:r>
                        <a:rPr lang="ru-RU" dirty="0"/>
                        <a:t>Оборачиваемость запасов (СВОГ)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28,57 дней (-42,6%)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16,93 дней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5ED8C3-BFD5-499A-B117-B9FFDB66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52" y="6168290"/>
            <a:ext cx="1647825" cy="552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540" y="4388239"/>
            <a:ext cx="453585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участия в программе на 3 года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Производительность труда </a:t>
            </a:r>
            <a:r>
              <a:rPr lang="ru-RU" sz="2000" dirty="0" smtClean="0">
                <a:solidFill>
                  <a:srgbClr val="00B050"/>
                </a:solidFill>
              </a:rPr>
              <a:t>+ 30%</a:t>
            </a:r>
            <a:endParaRPr lang="ru-RU" sz="2000" dirty="0">
              <a:solidFill>
                <a:srgbClr val="00B050"/>
              </a:solidFill>
            </a:endParaRP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Выручка</a:t>
            </a:r>
            <a:r>
              <a:rPr lang="ru-RU" sz="2000" dirty="0" smtClean="0">
                <a:solidFill>
                  <a:srgbClr val="00B050"/>
                </a:solidFill>
              </a:rPr>
              <a:t> +100%</a:t>
            </a:r>
            <a:endParaRPr lang="ru-RU" sz="2000" dirty="0">
              <a:solidFill>
                <a:srgbClr val="00B050"/>
              </a:solidFill>
            </a:endParaRPr>
          </a:p>
          <a:p>
            <a:pPr marL="715963" indent="-357188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Численность</a:t>
            </a:r>
            <a:r>
              <a:rPr lang="ru-RU" sz="2000" dirty="0" smtClean="0">
                <a:solidFill>
                  <a:srgbClr val="00B050"/>
                </a:solidFill>
              </a:rPr>
              <a:t> + 30%</a:t>
            </a:r>
            <a:endParaRPr lang="ru-RU" sz="20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49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3440" y="260640"/>
            <a:ext cx="2572920" cy="4316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07640" y="1006920"/>
            <a:ext cx="8928720" cy="45360"/>
          </a:xfrm>
          <a:prstGeom prst="roundRect">
            <a:avLst>
              <a:gd name="adj" fmla="val 16667"/>
            </a:avLst>
          </a:prstGeom>
          <a:solidFill>
            <a:srgbClr val="0039A6"/>
          </a:solidFill>
          <a:ln w="3240">
            <a:solidFill>
              <a:srgbClr val="00399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567E8C-65CD-4BFC-93A9-58C45D9B159B}"/>
              </a:ext>
            </a:extLst>
          </p:cNvPr>
          <p:cNvSpPr txBox="1"/>
          <p:nvPr/>
        </p:nvSpPr>
        <p:spPr>
          <a:xfrm>
            <a:off x="85122" y="276350"/>
            <a:ext cx="4131387" cy="58477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ru-RU"/>
            </a:defPPr>
            <a:lvl1pPr algn="just">
              <a:defRPr sz="3200" b="1">
                <a:gradFill flip="none" rotWithShape="1">
                  <a:gsLst>
                    <a:gs pos="18000">
                      <a:srgbClr val="364D8B">
                        <a:lumMod val="78000"/>
                      </a:srgbClr>
                    </a:gs>
                    <a:gs pos="0">
                      <a:srgbClr val="3A3979"/>
                    </a:gs>
                    <a:gs pos="100000">
                      <a:srgbClr val="197DBA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Команда проекта</a:t>
            </a:r>
          </a:p>
        </p:txBody>
      </p:sp>
      <p:cxnSp>
        <p:nvCxnSpPr>
          <p:cNvPr id="6" name="AutoShape 249">
            <a:extLst>
              <a:ext uri="{FF2B5EF4-FFF2-40B4-BE49-F238E27FC236}">
                <a16:creationId xmlns:a16="http://schemas.microsoft.com/office/drawing/2014/main" xmlns="" id="{4C86FD52-95D1-443B-A5A5-97F5A15220F4}"/>
              </a:ext>
            </a:extLst>
          </p:cNvPr>
          <p:cNvCxnSpPr>
            <a:cxnSpLocks noChangeShapeType="1"/>
            <a:stCxn id="8" idx="4"/>
            <a:endCxn id="8" idx="6"/>
          </p:cNvCxnSpPr>
          <p:nvPr/>
        </p:nvCxnSpPr>
        <p:spPr bwMode="auto">
          <a:xfrm>
            <a:off x="109802" y="1355717"/>
            <a:ext cx="8695208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249">
            <a:extLst>
              <a:ext uri="{FF2B5EF4-FFF2-40B4-BE49-F238E27FC236}">
                <a16:creationId xmlns:a16="http://schemas.microsoft.com/office/drawing/2014/main" xmlns="" id="{6D3C6606-256F-4C97-BD8E-D0F3562A85EA}"/>
              </a:ext>
            </a:extLst>
          </p:cNvPr>
          <p:cNvCxnSpPr>
            <a:cxnSpLocks noChangeShapeType="1"/>
            <a:stCxn id="10" idx="4"/>
            <a:endCxn id="10" idx="6"/>
          </p:cNvCxnSpPr>
          <p:nvPr/>
        </p:nvCxnSpPr>
        <p:spPr bwMode="auto">
          <a:xfrm>
            <a:off x="109802" y="3658571"/>
            <a:ext cx="8695208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250">
            <a:extLst>
              <a:ext uri="{FF2B5EF4-FFF2-40B4-BE49-F238E27FC236}">
                <a16:creationId xmlns:a16="http://schemas.microsoft.com/office/drawing/2014/main" xmlns="" id="{9E930480-F7F2-4496-B19A-A06A9D60A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2" y="1126146"/>
            <a:ext cx="8695208" cy="229571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13991" anchor="b">
            <a:spAutoFit/>
          </a:bodyPr>
          <a:lstStyle/>
          <a:p>
            <a:pPr indent="89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</a:rPr>
              <a:t>Руководство </a:t>
            </a:r>
            <a:r>
              <a:rPr lang="ru-RU" sz="1400" b="1" kern="0" dirty="0" smtClean="0">
                <a:solidFill>
                  <a:srgbClr val="000000"/>
                </a:solidFill>
              </a:rPr>
              <a:t>проекта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  <p:sp>
        <p:nvSpPr>
          <p:cNvPr id="10" name="AutoShape 250">
            <a:extLst>
              <a:ext uri="{FF2B5EF4-FFF2-40B4-BE49-F238E27FC236}">
                <a16:creationId xmlns:a16="http://schemas.microsoft.com/office/drawing/2014/main" xmlns="" id="{378F670B-4517-44F3-9D3A-2D781C11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2" y="3429000"/>
            <a:ext cx="8695208" cy="229571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13991" anchor="b">
            <a:spAutoFit/>
          </a:bodyPr>
          <a:lstStyle/>
          <a:p>
            <a:pPr indent="89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</a:rPr>
              <a:t>Рабочая </a:t>
            </a:r>
            <a:r>
              <a:rPr lang="ru-RU" sz="1400" b="1" kern="0" dirty="0" smtClean="0">
                <a:solidFill>
                  <a:srgbClr val="000000"/>
                </a:solidFill>
              </a:rPr>
              <a:t>группа</a:t>
            </a:r>
            <a:endParaRPr lang="ru-RU" sz="1400" b="1" kern="0" dirty="0">
              <a:solidFill>
                <a:srgbClr val="000000"/>
              </a:solidFill>
            </a:endParaRPr>
          </a:p>
        </p:txBody>
      </p:sp>
      <p:sp>
        <p:nvSpPr>
          <p:cNvPr id="11" name="Rectangle 53">
            <a:extLst>
              <a:ext uri="{FF2B5EF4-FFF2-40B4-BE49-F238E27FC236}">
                <a16:creationId xmlns:a16="http://schemas.microsoft.com/office/drawing/2014/main" xmlns="" id="{76FD149C-B91D-4372-9CEF-4053DD9A8D45}"/>
              </a:ext>
            </a:extLst>
          </p:cNvPr>
          <p:cNvSpPr txBox="1"/>
          <p:nvPr/>
        </p:nvSpPr>
        <p:spPr>
          <a:xfrm>
            <a:off x="5933553" y="1720184"/>
            <a:ext cx="1589810" cy="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1050" b="1" kern="0" dirty="0">
                <a:solidFill>
                  <a:srgbClr val="000000"/>
                </a:solidFill>
                <a:latin typeface="Arial"/>
              </a:rPr>
              <a:t>Андреев И.В.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Заместитель генерального директора по производству</a:t>
            </a:r>
            <a:endParaRPr 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65">
            <a:extLst>
              <a:ext uri="{FF2B5EF4-FFF2-40B4-BE49-F238E27FC236}">
                <a16:creationId xmlns:a16="http://schemas.microsoft.com/office/drawing/2014/main" xmlns="" id="{4E9759CF-8FB3-41F1-993F-5B4254E91728}"/>
              </a:ext>
            </a:extLst>
          </p:cNvPr>
          <p:cNvSpPr txBox="1"/>
          <p:nvPr/>
        </p:nvSpPr>
        <p:spPr>
          <a:xfrm>
            <a:off x="5920048" y="2316946"/>
            <a:ext cx="18948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190" lvl="1" indent="0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  <a:defRPr/>
            </a:pP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Руководитель рабочей группы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53">
            <a:extLst>
              <a:ext uri="{FF2B5EF4-FFF2-40B4-BE49-F238E27FC236}">
                <a16:creationId xmlns:a16="http://schemas.microsoft.com/office/drawing/2014/main" xmlns="" id="{DDD68205-261E-48C1-B6B6-20958A581D10}"/>
              </a:ext>
            </a:extLst>
          </p:cNvPr>
          <p:cNvSpPr txBox="1"/>
          <p:nvPr/>
        </p:nvSpPr>
        <p:spPr>
          <a:xfrm>
            <a:off x="2455229" y="1758021"/>
            <a:ext cx="111824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1050" b="1" kern="0" dirty="0">
                <a:solidFill>
                  <a:srgbClr val="000000"/>
                </a:solidFill>
                <a:latin typeface="Arial"/>
              </a:rPr>
              <a:t>Рожков Р.Ю.</a:t>
            </a:r>
            <a:endParaRPr lang="ru-RU" sz="1050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Генеральный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директор</a:t>
            </a:r>
            <a:endParaRPr 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65">
            <a:extLst>
              <a:ext uri="{FF2B5EF4-FFF2-40B4-BE49-F238E27FC236}">
                <a16:creationId xmlns:a16="http://schemas.microsoft.com/office/drawing/2014/main" xmlns="" id="{146C6CD1-E1FA-4B53-B793-D910DAD1FC0D}"/>
              </a:ext>
            </a:extLst>
          </p:cNvPr>
          <p:cNvSpPr txBox="1"/>
          <p:nvPr/>
        </p:nvSpPr>
        <p:spPr>
          <a:xfrm>
            <a:off x="2457498" y="2260078"/>
            <a:ext cx="18948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190" lvl="1" indent="0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  <a:defRPr/>
            </a:pP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Владелец процесса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xmlns="" id="{998E94E5-7D40-40D1-9B2D-02F07EC8FF11}"/>
              </a:ext>
            </a:extLst>
          </p:cNvPr>
          <p:cNvSpPr txBox="1"/>
          <p:nvPr/>
        </p:nvSpPr>
        <p:spPr>
          <a:xfrm>
            <a:off x="410422" y="5359720"/>
            <a:ext cx="137455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Нагорнов А.С.</a:t>
            </a: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генерального директора по коммерции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" lvl="1" indent="0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Зона ответственности: </a:t>
            </a:r>
          </a:p>
          <a:p>
            <a:pPr marL="1190" lvl="1" indent="0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  <a:defRPr/>
            </a:pP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Участок сварки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en-US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3">
            <a:extLst>
              <a:ext uri="{FF2B5EF4-FFF2-40B4-BE49-F238E27FC236}">
                <a16:creationId xmlns:a16="http://schemas.microsoft.com/office/drawing/2014/main" xmlns="" id="{52F2FC9B-4470-4761-83A7-F9AC3CAAD3C7}"/>
              </a:ext>
            </a:extLst>
          </p:cNvPr>
          <p:cNvSpPr txBox="1"/>
          <p:nvPr/>
        </p:nvSpPr>
        <p:spPr>
          <a:xfrm>
            <a:off x="2211603" y="5368458"/>
            <a:ext cx="1323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Гиматова</a:t>
            </a:r>
            <a:r>
              <a:rPr lang="ru-RU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Р.З.</a:t>
            </a: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Менеджер по закупкам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ru-RU" sz="9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Зона ответственности: </a:t>
            </a: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Участок «</a:t>
            </a:r>
            <a:r>
              <a:rPr lang="en-US" sz="900" b="1" kern="0" dirty="0">
                <a:solidFill>
                  <a:srgbClr val="000000"/>
                </a:solidFill>
                <a:latin typeface="Arial"/>
              </a:rPr>
              <a:t>CIDAN</a:t>
            </a: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»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53">
            <a:extLst>
              <a:ext uri="{FF2B5EF4-FFF2-40B4-BE49-F238E27FC236}">
                <a16:creationId xmlns:a16="http://schemas.microsoft.com/office/drawing/2014/main" xmlns="" id="{60CC4CF6-4CAF-4562-AC59-FCB6656B40C7}"/>
              </a:ext>
            </a:extLst>
          </p:cNvPr>
          <p:cNvSpPr txBox="1"/>
          <p:nvPr/>
        </p:nvSpPr>
        <p:spPr>
          <a:xfrm>
            <a:off x="4035506" y="5352908"/>
            <a:ext cx="13230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Дударенко Н.В.</a:t>
            </a: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генерального директора по персоналу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Зона ответственности: </a:t>
            </a: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Участок упаковки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en-US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3">
            <a:extLst>
              <a:ext uri="{FF2B5EF4-FFF2-40B4-BE49-F238E27FC236}">
                <a16:creationId xmlns:a16="http://schemas.microsoft.com/office/drawing/2014/main" xmlns="" id="{7977A481-6CA6-4C22-B0DF-D076BC3FE9EE}"/>
              </a:ext>
            </a:extLst>
          </p:cNvPr>
          <p:cNvSpPr txBox="1"/>
          <p:nvPr/>
        </p:nvSpPr>
        <p:spPr>
          <a:xfrm>
            <a:off x="5859412" y="5385140"/>
            <a:ext cx="123159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Кулаков М.А.</a:t>
            </a:r>
            <a:endParaRPr lang="ru-RU" sz="900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Инженер-технолог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ru-RU" sz="900" kern="0" dirty="0">
              <a:solidFill>
                <a:srgbClr val="000000"/>
              </a:solidFill>
              <a:latin typeface="Arial"/>
            </a:endParaRPr>
          </a:p>
          <a:p>
            <a:pPr marL="1190" lvl="1" indent="0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Зона ответственности: </a:t>
            </a:r>
          </a:p>
          <a:p>
            <a:pPr marL="1190" lvl="1" indent="0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  <a:defRPr/>
            </a:pP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Участок штамповки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ru-RU" sz="900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53">
            <a:extLst>
              <a:ext uri="{FF2B5EF4-FFF2-40B4-BE49-F238E27FC236}">
                <a16:creationId xmlns:a16="http://schemas.microsoft.com/office/drawing/2014/main" xmlns="" id="{52FAD483-5EB0-451A-9E56-69D0AB800D47}"/>
              </a:ext>
            </a:extLst>
          </p:cNvPr>
          <p:cNvSpPr txBox="1"/>
          <p:nvPr/>
        </p:nvSpPr>
        <p:spPr>
          <a:xfrm>
            <a:off x="7606669" y="5359720"/>
            <a:ext cx="123159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Федотов П.П.</a:t>
            </a:r>
            <a:endParaRPr lang="ru-RU" sz="900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Инженер-технолог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ru-RU" sz="900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ru-RU" sz="900" kern="0" dirty="0">
                <a:solidFill>
                  <a:srgbClr val="000000"/>
                </a:solidFill>
                <a:latin typeface="Arial"/>
              </a:rPr>
              <a:t>Зона ответственности: </a:t>
            </a:r>
            <a:r>
              <a:rPr lang="ru-RU" sz="900" b="1" kern="0" dirty="0">
                <a:solidFill>
                  <a:srgbClr val="000000"/>
                </a:solidFill>
                <a:latin typeface="Arial"/>
              </a:rPr>
              <a:t>Участок гибки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ru-RU" sz="900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endParaRPr lang="en-US" sz="9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066C67F-2C46-4106-81C7-D3527F5FC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7644" r="17035" b="42641"/>
          <a:stretch/>
        </p:blipFill>
        <p:spPr>
          <a:xfrm>
            <a:off x="4587113" y="1698626"/>
            <a:ext cx="1090374" cy="14215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47A5DD3-4AD1-445B-A82A-F5730B505E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8832" r="17456" b="41878"/>
          <a:stretch/>
        </p:blipFill>
        <p:spPr>
          <a:xfrm>
            <a:off x="4028635" y="3980267"/>
            <a:ext cx="988841" cy="131187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B5ABD1A-3197-47BE-A27B-B6190A6B5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1" t="18739" r="22912" b="41258"/>
          <a:stretch/>
        </p:blipFill>
        <p:spPr>
          <a:xfrm>
            <a:off x="7606670" y="3982865"/>
            <a:ext cx="970077" cy="13146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28F3893-B135-482A-8302-7A0B2751FC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6290" r="27943" b="24654"/>
          <a:stretch/>
        </p:blipFill>
        <p:spPr>
          <a:xfrm>
            <a:off x="2204578" y="3972831"/>
            <a:ext cx="921722" cy="13595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0A24F35-9F0A-49A4-A4CE-02F164A25F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11462" r="20980" b="41411"/>
          <a:stretch/>
        </p:blipFill>
        <p:spPr>
          <a:xfrm>
            <a:off x="5900424" y="3970598"/>
            <a:ext cx="910314" cy="1364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51DEF90-3D71-4C55-9BC1-4C648E4D73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11271" r="22558" b="39874"/>
          <a:stretch/>
        </p:blipFill>
        <p:spPr>
          <a:xfrm>
            <a:off x="410421" y="3951329"/>
            <a:ext cx="984682" cy="136974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8000BE7-6677-4368-A602-42307AD15C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20275" r="27486" b="14175"/>
          <a:stretch/>
        </p:blipFill>
        <p:spPr>
          <a:xfrm>
            <a:off x="719002" y="1709384"/>
            <a:ext cx="1445185" cy="14268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95ED8C3-BFD5-499A-B117-B9FFDB664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6152" y="6168290"/>
            <a:ext cx="16478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93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5029</TotalTime>
  <Words>681</Words>
  <Application>Microsoft Office PowerPoint</Application>
  <PresentationFormat>Экран (4:3)</PresentationFormat>
  <Paragraphs>209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Тема Office</vt:lpstr>
      <vt:lpstr>E:\PAL\VESTA\Lada_Vesta_CVT_brackets_22_03_2018\8450032523_USILITEL_KRONSHTEYNA_ZADNEY_OPORY_PODVESKI_DVIGATELYA.CATPart</vt:lpstr>
      <vt:lpstr>ООО «РОБОЛА»</vt:lpstr>
      <vt:lpstr>Краткая информация о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труба с нейтрализатором</dc:title>
  <dc:creator>Маркетолог</dc:creator>
  <cp:lastModifiedBy>Роман Рожков</cp:lastModifiedBy>
  <cp:revision>233</cp:revision>
  <cp:lastPrinted>2018-08-06T07:19:42Z</cp:lastPrinted>
  <dcterms:created xsi:type="dcterms:W3CDTF">2015-02-24T12:27:51Z</dcterms:created>
  <dcterms:modified xsi:type="dcterms:W3CDTF">2018-11-15T16:27:02Z</dcterms:modified>
</cp:coreProperties>
</file>