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15" r:id="rId2"/>
    <p:sldId id="507" r:id="rId3"/>
    <p:sldId id="489" r:id="rId4"/>
    <p:sldId id="494" r:id="rId5"/>
    <p:sldId id="478" r:id="rId6"/>
    <p:sldId id="490" r:id="rId7"/>
    <p:sldId id="497" r:id="rId8"/>
    <p:sldId id="499" r:id="rId9"/>
    <p:sldId id="417" r:id="rId10"/>
    <p:sldId id="500" r:id="rId11"/>
    <p:sldId id="423" r:id="rId12"/>
    <p:sldId id="483" r:id="rId13"/>
    <p:sldId id="431" r:id="rId14"/>
    <p:sldId id="508" r:id="rId15"/>
    <p:sldId id="458" r:id="rId16"/>
    <p:sldId id="506" r:id="rId17"/>
    <p:sldId id="446" r:id="rId18"/>
    <p:sldId id="487" r:id="rId19"/>
    <p:sldId id="451" r:id="rId20"/>
  </p:sldIdLst>
  <p:sldSz cx="12192000" cy="6858000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ша" initials="M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6699"/>
    <a:srgbClr val="0099CC"/>
    <a:srgbClr val="33CCCC"/>
    <a:srgbClr val="66CCFF"/>
    <a:srgbClr val="0099FF"/>
    <a:srgbClr val="5AF4E5"/>
    <a:srgbClr val="AAB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19"/>
    <p:restoredTop sz="94337"/>
  </p:normalViewPr>
  <p:slideViewPr>
    <p:cSldViewPr snapToGrid="0" snapToObjects="1">
      <p:cViewPr>
        <p:scale>
          <a:sx n="90" d="100"/>
          <a:sy n="90" d="100"/>
        </p:scale>
        <p:origin x="826" y="34"/>
      </p:cViewPr>
      <p:guideLst>
        <p:guide orient="horz" pos="2160"/>
        <p:guide pos="3840"/>
      </p:guideLst>
    </p:cSldViewPr>
  </p:slideViewPr>
  <p:notesTextViewPr>
    <p:cViewPr>
      <p:scale>
        <a:sx n="45" d="100"/>
        <a:sy n="4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мнение руководителей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сист управл</c:v>
                </c:pt>
                <c:pt idx="1">
                  <c:v>культура</c:v>
                </c:pt>
                <c:pt idx="2">
                  <c:v>процессы</c:v>
                </c:pt>
              </c:strCache>
            </c:strRef>
          </c:cat>
          <c:val>
            <c:numRef>
              <c:f>Лист1!$B$2:$B$4</c:f>
              <c:numCache>
                <c:formatCode>0.00</c:formatCode>
                <c:ptCount val="3"/>
                <c:pt idx="0" formatCode="General">
                  <c:v>5.07</c:v>
                </c:pt>
                <c:pt idx="1">
                  <c:v>6</c:v>
                </c:pt>
                <c:pt idx="2" formatCode="General">
                  <c:v>5.45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8719244037819753"/>
          <c:y val="5.1394522033461551E-2"/>
          <c:w val="0.30614080273593408"/>
          <c:h val="0.8365340480529973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4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DE5408"/>
              </a:solidFill>
            </c:spPr>
          </c:dPt>
          <c:dPt>
            <c:idx val="14"/>
            <c:invertIfNegative val="0"/>
            <c:bubble3D val="0"/>
            <c:spPr>
              <a:solidFill>
                <a:srgbClr val="DE5408"/>
              </a:solidFill>
            </c:spPr>
          </c:dPt>
          <c:dLbls>
            <c:txPr>
              <a:bodyPr/>
              <a:lstStyle/>
              <a:p>
                <a:pPr>
                  <a:defRPr sz="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Мой руководитель регулярно проводит оперативки /совещания с сотрудниками</c:v>
                </c:pt>
                <c:pt idx="1">
                  <c:v>Мой руководитель регулярно доводит до меня цели и задачи моей работы/ подразделения/ компании</c:v>
                </c:pt>
                <c:pt idx="2">
                  <c:v>У меня есть четкое понимание миссии, ценностей, ключевых направлений развития компании</c:v>
                </c:pt>
                <c:pt idx="3">
                  <c:v>Я могу назвать свои цели и задачи на текущий период</c:v>
                </c:pt>
                <c:pt idx="4">
                  <c:v>У меня есть четкое понимание, как решаемые мною задачи влияют на достижение целей подразделения и компании</c:v>
                </c:pt>
                <c:pt idx="5">
                  <c:v>Я владею информацией об основных целях и задачах смежных подразделений, с которыми я работаю</c:v>
                </c:pt>
                <c:pt idx="6">
                  <c:v>При выполнении задач я самостоятельно принимаю решения в рамках своих полномочий</c:v>
                </c:pt>
                <c:pt idx="7">
                  <c:v>Мне понятны критерии, по которым оценивается работа моего подразделения</c:v>
                </c:pt>
                <c:pt idx="8">
                  <c:v>Система управления в компании</c:v>
                </c:pt>
                <c:pt idx="9">
                  <c:v>Все сотрудники моей компании используют принципы тайм-менеджмента (запланированные совещания и встречи начинаются и заканчиваются вовремя, не накладываются друг на друга, не менее 50 % рабочего времени Вы планируете в календаре)</c:v>
                </c:pt>
                <c:pt idx="10">
                  <c:v>Мне понятны критерии, по которым оценивается моя работа как сотрудника</c:v>
                </c:pt>
                <c:pt idx="11">
                  <c:v>В нашей компании материальное вознаграждение напрямую зависит от результаты работы сотрудников</c:v>
                </c:pt>
                <c:pt idx="12">
                  <c:v>У меня есть четкое понимание общих правил выплаты заработной платы и премий</c:v>
                </c:pt>
                <c:pt idx="13">
                  <c:v>Управление временем (Тайм-менеджмент</c:v>
                </c:pt>
                <c:pt idx="14">
                  <c:v>Система мотивации сотрудников</c:v>
                </c:pt>
              </c:strCache>
            </c:strRef>
          </c:cat>
          <c:val>
            <c:numRef>
              <c:f>Лист1!$B$2:$B$16</c:f>
              <c:numCache>
                <c:formatCode>General</c:formatCode>
                <c:ptCount val="15"/>
                <c:pt idx="0">
                  <c:v>6.89</c:v>
                </c:pt>
                <c:pt idx="1">
                  <c:v>6.43</c:v>
                </c:pt>
                <c:pt idx="2">
                  <c:v>6.38</c:v>
                </c:pt>
                <c:pt idx="3">
                  <c:v>6.22</c:v>
                </c:pt>
                <c:pt idx="4">
                  <c:v>6.22</c:v>
                </c:pt>
                <c:pt idx="5">
                  <c:v>6.16</c:v>
                </c:pt>
                <c:pt idx="6">
                  <c:v>6.13</c:v>
                </c:pt>
                <c:pt idx="7">
                  <c:v>5.95</c:v>
                </c:pt>
                <c:pt idx="8">
                  <c:v>5.7</c:v>
                </c:pt>
                <c:pt idx="9">
                  <c:v>5.68</c:v>
                </c:pt>
                <c:pt idx="10">
                  <c:v>5.65</c:v>
                </c:pt>
                <c:pt idx="11">
                  <c:v>5.22</c:v>
                </c:pt>
                <c:pt idx="12">
                  <c:v>5.16</c:v>
                </c:pt>
                <c:pt idx="13">
                  <c:v>4.78</c:v>
                </c:pt>
                <c:pt idx="14">
                  <c:v>4.7300000000000004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977664"/>
        <c:axId val="103661568"/>
        <c:axId val="0"/>
      </c:bar3DChart>
      <c:catAx>
        <c:axId val="10097766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103661568"/>
        <c:crosses val="autoZero"/>
        <c:auto val="1"/>
        <c:lblAlgn val="ctr"/>
        <c:lblOffset val="100"/>
        <c:noMultiLvlLbl val="0"/>
      </c:catAx>
      <c:valAx>
        <c:axId val="103661568"/>
        <c:scaling>
          <c:orientation val="minMax"/>
          <c:max val="7"/>
          <c:min val="0"/>
        </c:scaling>
        <c:delete val="1"/>
        <c:axPos val="b"/>
        <c:numFmt formatCode="#,##0" sourceLinked="0"/>
        <c:majorTickMark val="out"/>
        <c:minorTickMark val="none"/>
        <c:tickLblPos val="nextTo"/>
        <c:crossAx val="100977664"/>
        <c:crosses val="autoZero"/>
        <c:crossBetween val="between"/>
        <c:majorUnit val="1"/>
      </c:valAx>
    </c:plotArea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20037-823B-49B8-8A6A-66386E9542B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F022BD-3D11-4574-995F-CE8A6E4D68B2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800" b="1" kern="0" dirty="0" smtClean="0">
              <a:solidFill>
                <a:srgbClr val="740027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rPr>
            <a:t>D – </a:t>
          </a:r>
          <a:r>
            <a:rPr lang="ru-RU" sz="1800" b="1" kern="0" dirty="0" smtClean="0">
              <a:solidFill>
                <a:srgbClr val="740027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rPr>
            <a:t>Определение</a:t>
          </a:r>
          <a:endParaRPr lang="ru-RU" sz="1800" b="1" kern="0" dirty="0">
            <a:solidFill>
              <a:srgbClr val="740027"/>
            </a:solidFill>
            <a:latin typeface="Calibri" pitchFamily="34" charset="0"/>
            <a:ea typeface="ＭＳ Ｐゴシック" pitchFamily="34" charset="-128"/>
            <a:cs typeface="Calibri" pitchFamily="34" charset="0"/>
          </a:endParaRPr>
        </a:p>
      </dgm:t>
    </dgm:pt>
    <dgm:pt modelId="{E6E0D30F-F96F-4021-8649-2CB6365B6E19}" type="parTrans" cxnId="{1028E59D-1599-4B87-94BE-2FBBA0CC015C}">
      <dgm:prSet/>
      <dgm:spPr/>
      <dgm:t>
        <a:bodyPr/>
        <a:lstStyle/>
        <a:p>
          <a:endParaRPr lang="ru-RU"/>
        </a:p>
      </dgm:t>
    </dgm:pt>
    <dgm:pt modelId="{53144E79-AF63-4A66-BB88-05CCE36AACC1}" type="sibTrans" cxnId="{1028E59D-1599-4B87-94BE-2FBBA0CC015C}">
      <dgm:prSet/>
      <dgm:spPr>
        <a:solidFill>
          <a:schemeClr val="accent6">
            <a:lumMod val="20000"/>
            <a:lumOff val="80000"/>
            <a:alpha val="90000"/>
          </a:schemeClr>
        </a:solidFill>
        <a:ln w="12700">
          <a:solidFill>
            <a:srgbClr val="740027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E0808964-F17F-48DA-955C-BAFA376450A9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1800" b="1" kern="0" dirty="0" smtClean="0">
              <a:solidFill>
                <a:srgbClr val="740027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rPr>
            <a:t>M – </a:t>
          </a:r>
          <a:r>
            <a:rPr lang="ru-RU" sz="1800" b="1" kern="0" dirty="0" smtClean="0">
              <a:solidFill>
                <a:srgbClr val="740027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rPr>
            <a:t>Измерение</a:t>
          </a:r>
          <a:endParaRPr lang="ru-RU" sz="1800" b="1" kern="0" dirty="0">
            <a:solidFill>
              <a:srgbClr val="740027"/>
            </a:solidFill>
            <a:latin typeface="Calibri" pitchFamily="34" charset="0"/>
            <a:ea typeface="ＭＳ Ｐゴシック" pitchFamily="34" charset="-128"/>
            <a:cs typeface="Calibri" pitchFamily="34" charset="0"/>
          </a:endParaRPr>
        </a:p>
      </dgm:t>
    </dgm:pt>
    <dgm:pt modelId="{DF273549-C7D9-47D7-88FB-1CD6D138DC3F}" type="parTrans" cxnId="{FD08E0F0-3433-4318-AB01-A038A03A224C}">
      <dgm:prSet/>
      <dgm:spPr/>
      <dgm:t>
        <a:bodyPr/>
        <a:lstStyle/>
        <a:p>
          <a:endParaRPr lang="ru-RU"/>
        </a:p>
      </dgm:t>
    </dgm:pt>
    <dgm:pt modelId="{385FBEB9-45F1-4E16-BC6B-EAD2F92C8DD5}" type="sibTrans" cxnId="{FD08E0F0-3433-4318-AB01-A038A03A224C}">
      <dgm:prSet/>
      <dgm:spPr>
        <a:solidFill>
          <a:schemeClr val="accent6">
            <a:lumMod val="20000"/>
            <a:lumOff val="80000"/>
            <a:alpha val="90000"/>
          </a:schemeClr>
        </a:solidFill>
        <a:ln w="12700">
          <a:solidFill>
            <a:srgbClr val="740027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6E3007EB-4C3F-4CBB-9EEA-C1E6D2198A28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800" b="1" kern="0" dirty="0" smtClean="0">
              <a:solidFill>
                <a:srgbClr val="740027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rPr>
            <a:t>A – </a:t>
          </a:r>
          <a:r>
            <a:rPr lang="ru-RU" sz="1800" b="1" kern="0" dirty="0" smtClean="0">
              <a:solidFill>
                <a:srgbClr val="740027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rPr>
            <a:t>Анализ</a:t>
          </a:r>
          <a:endParaRPr lang="ru-RU" sz="1800" b="1" kern="0" dirty="0">
            <a:solidFill>
              <a:srgbClr val="740027"/>
            </a:solidFill>
            <a:latin typeface="Calibri" pitchFamily="34" charset="0"/>
            <a:ea typeface="ＭＳ Ｐゴシック" pitchFamily="34" charset="-128"/>
            <a:cs typeface="Calibri" pitchFamily="34" charset="0"/>
          </a:endParaRPr>
        </a:p>
      </dgm:t>
    </dgm:pt>
    <dgm:pt modelId="{03EDCC0E-EDC2-4D79-97B9-48CD6184EBBB}" type="parTrans" cxnId="{0C27DE95-6706-4B7C-9F9D-1A17CE9D557D}">
      <dgm:prSet/>
      <dgm:spPr/>
      <dgm:t>
        <a:bodyPr/>
        <a:lstStyle/>
        <a:p>
          <a:endParaRPr lang="ru-RU"/>
        </a:p>
      </dgm:t>
    </dgm:pt>
    <dgm:pt modelId="{814190B0-CF9C-4CCF-8402-517ED05FC882}" type="sibTrans" cxnId="{0C27DE95-6706-4B7C-9F9D-1A17CE9D557D}">
      <dgm:prSet/>
      <dgm:spPr>
        <a:solidFill>
          <a:schemeClr val="accent6">
            <a:lumMod val="20000"/>
            <a:lumOff val="80000"/>
            <a:alpha val="90000"/>
          </a:schemeClr>
        </a:solidFill>
        <a:ln w="12700">
          <a:solidFill>
            <a:srgbClr val="740027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7977E644-51EE-4CF2-A5E8-30939105AF42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sz="1800" b="1" kern="0" dirty="0" smtClean="0">
              <a:solidFill>
                <a:srgbClr val="740027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rPr>
            <a:t>I – </a:t>
          </a:r>
          <a:r>
            <a:rPr lang="ru-RU" sz="1800" b="1" kern="0" dirty="0" smtClean="0">
              <a:solidFill>
                <a:srgbClr val="740027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rPr>
            <a:t>Совершенствование</a:t>
          </a:r>
          <a:endParaRPr lang="ru-RU" sz="1800" b="1" kern="0" dirty="0">
            <a:solidFill>
              <a:srgbClr val="740027"/>
            </a:solidFill>
            <a:latin typeface="Calibri" pitchFamily="34" charset="0"/>
            <a:ea typeface="ＭＳ Ｐゴシック" pitchFamily="34" charset="-128"/>
            <a:cs typeface="Calibri" pitchFamily="34" charset="0"/>
          </a:endParaRPr>
        </a:p>
      </dgm:t>
    </dgm:pt>
    <dgm:pt modelId="{C2549786-8B7A-4D04-B97D-F8C29211C0A9}" type="parTrans" cxnId="{6DA9F362-AF7A-4EF3-A9C0-DA9F4C54D1BE}">
      <dgm:prSet/>
      <dgm:spPr/>
      <dgm:t>
        <a:bodyPr/>
        <a:lstStyle/>
        <a:p>
          <a:endParaRPr lang="ru-RU"/>
        </a:p>
      </dgm:t>
    </dgm:pt>
    <dgm:pt modelId="{F41C6B81-8B75-4558-828B-57AC5B47F341}" type="sibTrans" cxnId="{6DA9F362-AF7A-4EF3-A9C0-DA9F4C54D1BE}">
      <dgm:prSet/>
      <dgm:spPr>
        <a:solidFill>
          <a:schemeClr val="accent6">
            <a:lumMod val="20000"/>
            <a:lumOff val="80000"/>
            <a:alpha val="90000"/>
          </a:schemeClr>
        </a:solidFill>
        <a:ln w="12700">
          <a:solidFill>
            <a:srgbClr val="740027">
              <a:alpha val="90000"/>
            </a:srgbClr>
          </a:solidFill>
        </a:ln>
      </dgm:spPr>
      <dgm:t>
        <a:bodyPr/>
        <a:lstStyle/>
        <a:p>
          <a:endParaRPr lang="ru-RU"/>
        </a:p>
      </dgm:t>
    </dgm:pt>
    <dgm:pt modelId="{8934E94A-9E33-427E-81E4-431C9D3A5456}">
      <dgm:prSet custT="1"/>
      <dgm:spPr>
        <a:solidFill>
          <a:schemeClr val="accent4">
            <a:lumMod val="20000"/>
            <a:lumOff val="80000"/>
          </a:schemeClr>
        </a:solidFill>
        <a:ln w="12700"/>
      </dgm:spPr>
      <dgm:t>
        <a:bodyPr/>
        <a:lstStyle/>
        <a:p>
          <a:r>
            <a:rPr lang="ru-RU" sz="1800" b="1" kern="0" dirty="0" smtClean="0">
              <a:solidFill>
                <a:srgbClr val="740027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rPr>
            <a:t>С - Контроль</a:t>
          </a:r>
        </a:p>
      </dgm:t>
    </dgm:pt>
    <dgm:pt modelId="{59374FB2-4866-4C6C-81C8-BBC459B4399F}" type="parTrans" cxnId="{F66220C8-1B6F-43D8-B27A-9EE5C0B020CD}">
      <dgm:prSet/>
      <dgm:spPr/>
      <dgm:t>
        <a:bodyPr/>
        <a:lstStyle/>
        <a:p>
          <a:endParaRPr lang="ru-RU"/>
        </a:p>
      </dgm:t>
    </dgm:pt>
    <dgm:pt modelId="{1E81AA42-EF10-4115-BDAE-81F8397A0741}" type="sibTrans" cxnId="{F66220C8-1B6F-43D8-B27A-9EE5C0B020CD}">
      <dgm:prSet/>
      <dgm:spPr/>
      <dgm:t>
        <a:bodyPr/>
        <a:lstStyle/>
        <a:p>
          <a:endParaRPr lang="ru-RU"/>
        </a:p>
      </dgm:t>
    </dgm:pt>
    <dgm:pt modelId="{B8D3552A-FCBF-4FE3-AD12-8232914EE550}" type="pres">
      <dgm:prSet presAssocID="{29020037-823B-49B8-8A6A-66386E9542B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CCC78A-7D27-4C23-913E-6178E01629AF}" type="pres">
      <dgm:prSet presAssocID="{29020037-823B-49B8-8A6A-66386E9542BE}" presName="dummyMaxCanvas" presStyleCnt="0">
        <dgm:presLayoutVars/>
      </dgm:prSet>
      <dgm:spPr/>
    </dgm:pt>
    <dgm:pt modelId="{102A353C-338C-4023-BD7C-7CD24A4E2CE1}" type="pres">
      <dgm:prSet presAssocID="{29020037-823B-49B8-8A6A-66386E9542BE}" presName="FiveNodes_1" presStyleLbl="node1" presStyleIdx="0" presStyleCnt="5" custLinFactNeighborX="1358" custLinFactNeighborY="-2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A69E2-9F89-485C-902F-CC0DA707F503}" type="pres">
      <dgm:prSet presAssocID="{29020037-823B-49B8-8A6A-66386E9542B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0CAD1-22D3-4165-8898-7C411D110EF2}" type="pres">
      <dgm:prSet presAssocID="{29020037-823B-49B8-8A6A-66386E9542B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EDF73E-A606-4455-987E-55287B8047DE}" type="pres">
      <dgm:prSet presAssocID="{29020037-823B-49B8-8A6A-66386E9542B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E144F-67B4-42B8-B820-6F19C496046D}" type="pres">
      <dgm:prSet presAssocID="{29020037-823B-49B8-8A6A-66386E9542B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A3D34-643A-4B79-8FBD-70BC7BB6364D}" type="pres">
      <dgm:prSet presAssocID="{29020037-823B-49B8-8A6A-66386E9542B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0B0B8-7D67-436B-A189-CF6C08D63E9B}" type="pres">
      <dgm:prSet presAssocID="{29020037-823B-49B8-8A6A-66386E9542B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2ED421-BF8D-44DE-9454-EC5FDB41CAFD}" type="pres">
      <dgm:prSet presAssocID="{29020037-823B-49B8-8A6A-66386E9542B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40F38-C679-4362-95A4-D007D5BA6E64}" type="pres">
      <dgm:prSet presAssocID="{29020037-823B-49B8-8A6A-66386E9542B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D8840D-F02F-4EA3-9C34-CD662B06E9B4}" type="pres">
      <dgm:prSet presAssocID="{29020037-823B-49B8-8A6A-66386E9542B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08B74-6DE7-4CCF-8261-A14F7E023D11}" type="pres">
      <dgm:prSet presAssocID="{29020037-823B-49B8-8A6A-66386E9542B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FD79E3-4238-4D8A-8C82-20582303A5F9}" type="pres">
      <dgm:prSet presAssocID="{29020037-823B-49B8-8A6A-66386E9542B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02D0B-526F-475B-8821-2146D954D0E7}" type="pres">
      <dgm:prSet presAssocID="{29020037-823B-49B8-8A6A-66386E9542B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8F16F-72F0-4F82-92A2-9532D3AB126D}" type="pres">
      <dgm:prSet presAssocID="{29020037-823B-49B8-8A6A-66386E9542B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1CB213-5751-4A47-BC1A-90C24F838396}" type="presOf" srcId="{E0808964-F17F-48DA-955C-BAFA376450A9}" destId="{EF6A69E2-9F89-485C-902F-CC0DA707F503}" srcOrd="0" destOrd="0" presId="urn:microsoft.com/office/officeart/2005/8/layout/vProcess5"/>
    <dgm:cxn modelId="{2B46FF6C-47F6-4AB4-AC55-9642406B7FD8}" type="presOf" srcId="{E0808964-F17F-48DA-955C-BAFA376450A9}" destId="{A2C08B74-6DE7-4CCF-8261-A14F7E023D11}" srcOrd="1" destOrd="0" presId="urn:microsoft.com/office/officeart/2005/8/layout/vProcess5"/>
    <dgm:cxn modelId="{697B4ACB-DA6D-46C9-80B7-325AC256ED96}" type="presOf" srcId="{29020037-823B-49B8-8A6A-66386E9542BE}" destId="{B8D3552A-FCBF-4FE3-AD12-8232914EE550}" srcOrd="0" destOrd="0" presId="urn:microsoft.com/office/officeart/2005/8/layout/vProcess5"/>
    <dgm:cxn modelId="{EB2DF000-9427-43DE-9D2A-468571E55498}" type="presOf" srcId="{53144E79-AF63-4A66-BB88-05CCE36AACC1}" destId="{DC9A3D34-643A-4B79-8FBD-70BC7BB6364D}" srcOrd="0" destOrd="0" presId="urn:microsoft.com/office/officeart/2005/8/layout/vProcess5"/>
    <dgm:cxn modelId="{1506ECA0-87C2-4DEA-A72F-EC15620488BC}" type="presOf" srcId="{6E3007EB-4C3F-4CBB-9EEA-C1E6D2198A28}" destId="{92A0CAD1-22D3-4165-8898-7C411D110EF2}" srcOrd="0" destOrd="0" presId="urn:microsoft.com/office/officeart/2005/8/layout/vProcess5"/>
    <dgm:cxn modelId="{9210DC63-1553-47DE-A2EB-DEB765019ECB}" type="presOf" srcId="{F41C6B81-8B75-4558-828B-57AC5B47F341}" destId="{1BF40F38-C679-4362-95A4-D007D5BA6E64}" srcOrd="0" destOrd="0" presId="urn:microsoft.com/office/officeart/2005/8/layout/vProcess5"/>
    <dgm:cxn modelId="{6DA9F362-AF7A-4EF3-A9C0-DA9F4C54D1BE}" srcId="{29020037-823B-49B8-8A6A-66386E9542BE}" destId="{7977E644-51EE-4CF2-A5E8-30939105AF42}" srcOrd="3" destOrd="0" parTransId="{C2549786-8B7A-4D04-B97D-F8C29211C0A9}" sibTransId="{F41C6B81-8B75-4558-828B-57AC5B47F341}"/>
    <dgm:cxn modelId="{DD2BFDE4-067B-43A2-B1A5-15968A22B23B}" type="presOf" srcId="{8934E94A-9E33-427E-81E4-431C9D3A5456}" destId="{071E144F-67B4-42B8-B820-6F19C496046D}" srcOrd="0" destOrd="0" presId="urn:microsoft.com/office/officeart/2005/8/layout/vProcess5"/>
    <dgm:cxn modelId="{FE1D710C-DD14-4959-BA05-890C3A55CAAA}" type="presOf" srcId="{385FBEB9-45F1-4E16-BC6B-EAD2F92C8DD5}" destId="{0930B0B8-7D67-436B-A189-CF6C08D63E9B}" srcOrd="0" destOrd="0" presId="urn:microsoft.com/office/officeart/2005/8/layout/vProcess5"/>
    <dgm:cxn modelId="{37CF288E-DD72-4520-8440-303161CB809F}" type="presOf" srcId="{7977E644-51EE-4CF2-A5E8-30939105AF42}" destId="{9AEDF73E-A606-4455-987E-55287B8047DE}" srcOrd="0" destOrd="0" presId="urn:microsoft.com/office/officeart/2005/8/layout/vProcess5"/>
    <dgm:cxn modelId="{2113AD52-9A16-4EB8-8398-D5BEF834C1E7}" type="presOf" srcId="{7977E644-51EE-4CF2-A5E8-30939105AF42}" destId="{0C202D0B-526F-475B-8821-2146D954D0E7}" srcOrd="1" destOrd="0" presId="urn:microsoft.com/office/officeart/2005/8/layout/vProcess5"/>
    <dgm:cxn modelId="{F66220C8-1B6F-43D8-B27A-9EE5C0B020CD}" srcId="{29020037-823B-49B8-8A6A-66386E9542BE}" destId="{8934E94A-9E33-427E-81E4-431C9D3A5456}" srcOrd="4" destOrd="0" parTransId="{59374FB2-4866-4C6C-81C8-BBC459B4399F}" sibTransId="{1E81AA42-EF10-4115-BDAE-81F8397A0741}"/>
    <dgm:cxn modelId="{0C27DE95-6706-4B7C-9F9D-1A17CE9D557D}" srcId="{29020037-823B-49B8-8A6A-66386E9542BE}" destId="{6E3007EB-4C3F-4CBB-9EEA-C1E6D2198A28}" srcOrd="2" destOrd="0" parTransId="{03EDCC0E-EDC2-4D79-97B9-48CD6184EBBB}" sibTransId="{814190B0-CF9C-4CCF-8402-517ED05FC882}"/>
    <dgm:cxn modelId="{135F4EA8-AE27-4637-972F-6FB50007716A}" type="presOf" srcId="{53F022BD-3D11-4574-995F-CE8A6E4D68B2}" destId="{102A353C-338C-4023-BD7C-7CD24A4E2CE1}" srcOrd="0" destOrd="0" presId="urn:microsoft.com/office/officeart/2005/8/layout/vProcess5"/>
    <dgm:cxn modelId="{250D751F-8ECC-4986-8213-1C499FABF14F}" type="presOf" srcId="{53F022BD-3D11-4574-995F-CE8A6E4D68B2}" destId="{44D8840D-F02F-4EA3-9C34-CD662B06E9B4}" srcOrd="1" destOrd="0" presId="urn:microsoft.com/office/officeart/2005/8/layout/vProcess5"/>
    <dgm:cxn modelId="{827588E7-2549-4136-BB25-FE8A4B566E9E}" type="presOf" srcId="{6E3007EB-4C3F-4CBB-9EEA-C1E6D2198A28}" destId="{90FD79E3-4238-4D8A-8C82-20582303A5F9}" srcOrd="1" destOrd="0" presId="urn:microsoft.com/office/officeart/2005/8/layout/vProcess5"/>
    <dgm:cxn modelId="{1028E59D-1599-4B87-94BE-2FBBA0CC015C}" srcId="{29020037-823B-49B8-8A6A-66386E9542BE}" destId="{53F022BD-3D11-4574-995F-CE8A6E4D68B2}" srcOrd="0" destOrd="0" parTransId="{E6E0D30F-F96F-4021-8649-2CB6365B6E19}" sibTransId="{53144E79-AF63-4A66-BB88-05CCE36AACC1}"/>
    <dgm:cxn modelId="{FD08E0F0-3433-4318-AB01-A038A03A224C}" srcId="{29020037-823B-49B8-8A6A-66386E9542BE}" destId="{E0808964-F17F-48DA-955C-BAFA376450A9}" srcOrd="1" destOrd="0" parTransId="{DF273549-C7D9-47D7-88FB-1CD6D138DC3F}" sibTransId="{385FBEB9-45F1-4E16-BC6B-EAD2F92C8DD5}"/>
    <dgm:cxn modelId="{D67B2E91-30B6-4DA8-A8A1-650592227DD8}" type="presOf" srcId="{8934E94A-9E33-427E-81E4-431C9D3A5456}" destId="{00D8F16F-72F0-4F82-92A2-9532D3AB126D}" srcOrd="1" destOrd="0" presId="urn:microsoft.com/office/officeart/2005/8/layout/vProcess5"/>
    <dgm:cxn modelId="{3010F522-9066-4EF2-B370-C40576C24762}" type="presOf" srcId="{814190B0-CF9C-4CCF-8402-517ED05FC882}" destId="{3D2ED421-BF8D-44DE-9454-EC5FDB41CAFD}" srcOrd="0" destOrd="0" presId="urn:microsoft.com/office/officeart/2005/8/layout/vProcess5"/>
    <dgm:cxn modelId="{A5D3F506-6692-4752-9F27-E53C261FD2B1}" type="presParOf" srcId="{B8D3552A-FCBF-4FE3-AD12-8232914EE550}" destId="{93CCC78A-7D27-4C23-913E-6178E01629AF}" srcOrd="0" destOrd="0" presId="urn:microsoft.com/office/officeart/2005/8/layout/vProcess5"/>
    <dgm:cxn modelId="{32A285D5-0FB4-479D-A5A1-328AFBF9BC18}" type="presParOf" srcId="{B8D3552A-FCBF-4FE3-AD12-8232914EE550}" destId="{102A353C-338C-4023-BD7C-7CD24A4E2CE1}" srcOrd="1" destOrd="0" presId="urn:microsoft.com/office/officeart/2005/8/layout/vProcess5"/>
    <dgm:cxn modelId="{30FC04BF-A890-44BE-81AF-27A1AB597903}" type="presParOf" srcId="{B8D3552A-FCBF-4FE3-AD12-8232914EE550}" destId="{EF6A69E2-9F89-485C-902F-CC0DA707F503}" srcOrd="2" destOrd="0" presId="urn:microsoft.com/office/officeart/2005/8/layout/vProcess5"/>
    <dgm:cxn modelId="{4FD00F14-0E15-4A88-B8D4-9C37ACEFE38D}" type="presParOf" srcId="{B8D3552A-FCBF-4FE3-AD12-8232914EE550}" destId="{92A0CAD1-22D3-4165-8898-7C411D110EF2}" srcOrd="3" destOrd="0" presId="urn:microsoft.com/office/officeart/2005/8/layout/vProcess5"/>
    <dgm:cxn modelId="{7EE5C775-DD13-4E85-8A0F-F1D775AD7D14}" type="presParOf" srcId="{B8D3552A-FCBF-4FE3-AD12-8232914EE550}" destId="{9AEDF73E-A606-4455-987E-55287B8047DE}" srcOrd="4" destOrd="0" presId="urn:microsoft.com/office/officeart/2005/8/layout/vProcess5"/>
    <dgm:cxn modelId="{02BF858E-27B2-46A4-BB52-D72573EF2180}" type="presParOf" srcId="{B8D3552A-FCBF-4FE3-AD12-8232914EE550}" destId="{071E144F-67B4-42B8-B820-6F19C496046D}" srcOrd="5" destOrd="0" presId="urn:microsoft.com/office/officeart/2005/8/layout/vProcess5"/>
    <dgm:cxn modelId="{B55EEBF8-8E84-4500-9D83-40A4BEEBDD39}" type="presParOf" srcId="{B8D3552A-FCBF-4FE3-AD12-8232914EE550}" destId="{DC9A3D34-643A-4B79-8FBD-70BC7BB6364D}" srcOrd="6" destOrd="0" presId="urn:microsoft.com/office/officeart/2005/8/layout/vProcess5"/>
    <dgm:cxn modelId="{EA3EEAF9-C6FC-4E7C-8765-70C600A5C27E}" type="presParOf" srcId="{B8D3552A-FCBF-4FE3-AD12-8232914EE550}" destId="{0930B0B8-7D67-436B-A189-CF6C08D63E9B}" srcOrd="7" destOrd="0" presId="urn:microsoft.com/office/officeart/2005/8/layout/vProcess5"/>
    <dgm:cxn modelId="{2D6E6684-13E0-407D-8212-C6E9DE45865F}" type="presParOf" srcId="{B8D3552A-FCBF-4FE3-AD12-8232914EE550}" destId="{3D2ED421-BF8D-44DE-9454-EC5FDB41CAFD}" srcOrd="8" destOrd="0" presId="urn:microsoft.com/office/officeart/2005/8/layout/vProcess5"/>
    <dgm:cxn modelId="{A2AEBB34-91BF-4BDC-A52A-FB63B68DB107}" type="presParOf" srcId="{B8D3552A-FCBF-4FE3-AD12-8232914EE550}" destId="{1BF40F38-C679-4362-95A4-D007D5BA6E64}" srcOrd="9" destOrd="0" presId="urn:microsoft.com/office/officeart/2005/8/layout/vProcess5"/>
    <dgm:cxn modelId="{D916CE61-2970-4D33-BFA9-E5952B23FA2D}" type="presParOf" srcId="{B8D3552A-FCBF-4FE3-AD12-8232914EE550}" destId="{44D8840D-F02F-4EA3-9C34-CD662B06E9B4}" srcOrd="10" destOrd="0" presId="urn:microsoft.com/office/officeart/2005/8/layout/vProcess5"/>
    <dgm:cxn modelId="{26064936-5A1D-4F3B-809F-F098AAD9C8A7}" type="presParOf" srcId="{B8D3552A-FCBF-4FE3-AD12-8232914EE550}" destId="{A2C08B74-6DE7-4CCF-8261-A14F7E023D11}" srcOrd="11" destOrd="0" presId="urn:microsoft.com/office/officeart/2005/8/layout/vProcess5"/>
    <dgm:cxn modelId="{8FF885C0-00BA-453E-95B5-CAADFC085FEA}" type="presParOf" srcId="{B8D3552A-FCBF-4FE3-AD12-8232914EE550}" destId="{90FD79E3-4238-4D8A-8C82-20582303A5F9}" srcOrd="12" destOrd="0" presId="urn:microsoft.com/office/officeart/2005/8/layout/vProcess5"/>
    <dgm:cxn modelId="{518D6D70-AEE6-4001-8E93-DF2C7716BE12}" type="presParOf" srcId="{B8D3552A-FCBF-4FE3-AD12-8232914EE550}" destId="{0C202D0B-526F-475B-8821-2146D954D0E7}" srcOrd="13" destOrd="0" presId="urn:microsoft.com/office/officeart/2005/8/layout/vProcess5"/>
    <dgm:cxn modelId="{7D8B0653-4DF9-4234-9790-8B410F1E199E}" type="presParOf" srcId="{B8D3552A-FCBF-4FE3-AD12-8232914EE550}" destId="{00D8F16F-72F0-4F82-92A2-9532D3AB126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A353C-338C-4023-BD7C-7CD24A4E2CE1}">
      <dsp:nvSpPr>
        <dsp:cNvPr id="0" name=""/>
        <dsp:cNvSpPr/>
      </dsp:nvSpPr>
      <dsp:spPr>
        <a:xfrm>
          <a:off x="63843" y="0"/>
          <a:ext cx="4701265" cy="79059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0" dirty="0" smtClean="0">
              <a:solidFill>
                <a:srgbClr val="740027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rPr>
            <a:t>D – </a:t>
          </a:r>
          <a:r>
            <a:rPr lang="ru-RU" sz="1800" b="1" kern="0" dirty="0" smtClean="0">
              <a:solidFill>
                <a:srgbClr val="740027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rPr>
            <a:t>Определение</a:t>
          </a:r>
          <a:endParaRPr lang="ru-RU" sz="1800" b="1" kern="0" dirty="0">
            <a:solidFill>
              <a:srgbClr val="740027"/>
            </a:solidFill>
            <a:latin typeface="Calibri" pitchFamily="34" charset="0"/>
            <a:ea typeface="ＭＳ Ｐゴシック" pitchFamily="34" charset="-128"/>
            <a:cs typeface="Calibri" pitchFamily="34" charset="0"/>
          </a:endParaRPr>
        </a:p>
      </dsp:txBody>
      <dsp:txXfrm>
        <a:off x="86999" y="23156"/>
        <a:ext cx="3755653" cy="744281"/>
      </dsp:txXfrm>
    </dsp:sp>
    <dsp:sp modelId="{EF6A69E2-9F89-485C-902F-CC0DA707F503}">
      <dsp:nvSpPr>
        <dsp:cNvPr id="0" name=""/>
        <dsp:cNvSpPr/>
      </dsp:nvSpPr>
      <dsp:spPr>
        <a:xfrm>
          <a:off x="351068" y="900397"/>
          <a:ext cx="4701265" cy="790593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0" dirty="0" smtClean="0">
              <a:solidFill>
                <a:srgbClr val="740027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rPr>
            <a:t>M – </a:t>
          </a:r>
          <a:r>
            <a:rPr lang="ru-RU" sz="1800" b="1" kern="0" dirty="0" smtClean="0">
              <a:solidFill>
                <a:srgbClr val="740027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rPr>
            <a:t>Измерение</a:t>
          </a:r>
          <a:endParaRPr lang="ru-RU" sz="1800" b="1" kern="0" dirty="0">
            <a:solidFill>
              <a:srgbClr val="740027"/>
            </a:solidFill>
            <a:latin typeface="Calibri" pitchFamily="34" charset="0"/>
            <a:ea typeface="ＭＳ Ｐゴシック" pitchFamily="34" charset="-128"/>
            <a:cs typeface="Calibri" pitchFamily="34" charset="0"/>
          </a:endParaRPr>
        </a:p>
      </dsp:txBody>
      <dsp:txXfrm>
        <a:off x="374224" y="923553"/>
        <a:ext cx="3789998" cy="744281"/>
      </dsp:txXfrm>
    </dsp:sp>
    <dsp:sp modelId="{92A0CAD1-22D3-4165-8898-7C411D110EF2}">
      <dsp:nvSpPr>
        <dsp:cNvPr id="0" name=""/>
        <dsp:cNvSpPr/>
      </dsp:nvSpPr>
      <dsp:spPr>
        <a:xfrm>
          <a:off x="702136" y="1800795"/>
          <a:ext cx="4701265" cy="790593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0" dirty="0" smtClean="0">
              <a:solidFill>
                <a:srgbClr val="740027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rPr>
            <a:t>A – </a:t>
          </a:r>
          <a:r>
            <a:rPr lang="ru-RU" sz="1800" b="1" kern="0" dirty="0" smtClean="0">
              <a:solidFill>
                <a:srgbClr val="740027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rPr>
            <a:t>Анализ</a:t>
          </a:r>
          <a:endParaRPr lang="ru-RU" sz="1800" b="1" kern="0" dirty="0">
            <a:solidFill>
              <a:srgbClr val="740027"/>
            </a:solidFill>
            <a:latin typeface="Calibri" pitchFamily="34" charset="0"/>
            <a:ea typeface="ＭＳ Ｐゴシック" pitchFamily="34" charset="-128"/>
            <a:cs typeface="Calibri" pitchFamily="34" charset="0"/>
          </a:endParaRPr>
        </a:p>
      </dsp:txBody>
      <dsp:txXfrm>
        <a:off x="725292" y="1823951"/>
        <a:ext cx="3789998" cy="744281"/>
      </dsp:txXfrm>
    </dsp:sp>
    <dsp:sp modelId="{9AEDF73E-A606-4455-987E-55287B8047DE}">
      <dsp:nvSpPr>
        <dsp:cNvPr id="0" name=""/>
        <dsp:cNvSpPr/>
      </dsp:nvSpPr>
      <dsp:spPr>
        <a:xfrm>
          <a:off x="1053205" y="2701193"/>
          <a:ext cx="4701265" cy="790593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0" dirty="0" smtClean="0">
              <a:solidFill>
                <a:srgbClr val="740027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rPr>
            <a:t>I – </a:t>
          </a:r>
          <a:r>
            <a:rPr lang="ru-RU" sz="1800" b="1" kern="0" dirty="0" smtClean="0">
              <a:solidFill>
                <a:srgbClr val="740027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rPr>
            <a:t>Совершенствование</a:t>
          </a:r>
          <a:endParaRPr lang="ru-RU" sz="1800" b="1" kern="0" dirty="0">
            <a:solidFill>
              <a:srgbClr val="740027"/>
            </a:solidFill>
            <a:latin typeface="Calibri" pitchFamily="34" charset="0"/>
            <a:ea typeface="ＭＳ Ｐゴシック" pitchFamily="34" charset="-128"/>
            <a:cs typeface="Calibri" pitchFamily="34" charset="0"/>
          </a:endParaRPr>
        </a:p>
      </dsp:txBody>
      <dsp:txXfrm>
        <a:off x="1076361" y="2724349"/>
        <a:ext cx="3789998" cy="744281"/>
      </dsp:txXfrm>
    </dsp:sp>
    <dsp:sp modelId="{071E144F-67B4-42B8-B820-6F19C496046D}">
      <dsp:nvSpPr>
        <dsp:cNvPr id="0" name=""/>
        <dsp:cNvSpPr/>
      </dsp:nvSpPr>
      <dsp:spPr>
        <a:xfrm>
          <a:off x="1404273" y="3601591"/>
          <a:ext cx="4701265" cy="790593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0" dirty="0" smtClean="0">
              <a:solidFill>
                <a:srgbClr val="740027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rPr>
            <a:t>С - Контроль</a:t>
          </a:r>
        </a:p>
      </dsp:txBody>
      <dsp:txXfrm>
        <a:off x="1427429" y="3624747"/>
        <a:ext cx="3789998" cy="744281"/>
      </dsp:txXfrm>
    </dsp:sp>
    <dsp:sp modelId="{DC9A3D34-643A-4B79-8FBD-70BC7BB6364D}">
      <dsp:nvSpPr>
        <dsp:cNvPr id="0" name=""/>
        <dsp:cNvSpPr/>
      </dsp:nvSpPr>
      <dsp:spPr>
        <a:xfrm>
          <a:off x="4187379" y="577572"/>
          <a:ext cx="513885" cy="51388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40027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303003" y="577572"/>
        <a:ext cx="282637" cy="386698"/>
      </dsp:txXfrm>
    </dsp:sp>
    <dsp:sp modelId="{0930B0B8-7D67-436B-A189-CF6C08D63E9B}">
      <dsp:nvSpPr>
        <dsp:cNvPr id="0" name=""/>
        <dsp:cNvSpPr/>
      </dsp:nvSpPr>
      <dsp:spPr>
        <a:xfrm>
          <a:off x="4538447" y="1477970"/>
          <a:ext cx="513885" cy="51388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40027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654071" y="1477970"/>
        <a:ext cx="282637" cy="386698"/>
      </dsp:txXfrm>
    </dsp:sp>
    <dsp:sp modelId="{3D2ED421-BF8D-44DE-9454-EC5FDB41CAFD}">
      <dsp:nvSpPr>
        <dsp:cNvPr id="0" name=""/>
        <dsp:cNvSpPr/>
      </dsp:nvSpPr>
      <dsp:spPr>
        <a:xfrm>
          <a:off x="4889516" y="2365191"/>
          <a:ext cx="513885" cy="51388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40027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005140" y="2365191"/>
        <a:ext cx="282637" cy="386698"/>
      </dsp:txXfrm>
    </dsp:sp>
    <dsp:sp modelId="{1BF40F38-C679-4362-95A4-D007D5BA6E64}">
      <dsp:nvSpPr>
        <dsp:cNvPr id="0" name=""/>
        <dsp:cNvSpPr/>
      </dsp:nvSpPr>
      <dsp:spPr>
        <a:xfrm>
          <a:off x="5240584" y="3274373"/>
          <a:ext cx="513885" cy="513885"/>
        </a:xfrm>
        <a:prstGeom prst="downArrow">
          <a:avLst>
            <a:gd name="adj1" fmla="val 55000"/>
            <a:gd name="adj2" fmla="val 45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rgbClr val="740027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356208" y="3274373"/>
        <a:ext cx="282637" cy="386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123" y="1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37246-DA45-4AC9-819B-E880A70042B1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AC46A-8F35-43A5-B0A2-E1CAE80367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223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23" y="2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6C678-13A7-D44F-B1F5-E2174FC8CCBB}" type="datetimeFigureOut">
              <a:rPr lang="ru-RU" smtClean="0"/>
              <a:t>14.11.2018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6" y="3271381"/>
            <a:ext cx="789940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4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23" y="6456614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45990-86FD-3B4C-B985-8D567F2306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43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solidFill>
                <a:srgbClr val="333333"/>
              </a:solidFill>
              <a:ea typeface="Times New Roman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5990-86FD-3B4C-B985-8D567F23066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363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4F07B-42B2-44B7-9396-A4FEE469B46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309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Процесс DMAIC</a:t>
            </a:r>
          </a:p>
          <a:p>
            <a:r>
              <a:rPr lang="ru-RU" dirty="0" smtClean="0"/>
              <a:t>Информационный блок:</a:t>
            </a:r>
          </a:p>
          <a:p>
            <a:r>
              <a:rPr lang="ru-RU" dirty="0" smtClean="0"/>
              <a:t>DMAIC – четко структурированный процесс (инструмент) реализации проектов совершенствования, который носит циклический характер. Выход первого цикла является входом для второго цикла и т.д.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4F07B-42B2-44B7-9396-A4FEE469B46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27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Шаг 4. Определение требований клиентов</a:t>
            </a:r>
          </a:p>
          <a:p>
            <a:endParaRPr lang="ru-RU" dirty="0" smtClean="0"/>
          </a:p>
          <a:p>
            <a:r>
              <a:rPr lang="ru-RU" dirty="0" smtClean="0"/>
              <a:t>Информационный блок:</a:t>
            </a:r>
          </a:p>
          <a:p>
            <a:endParaRPr lang="ru-RU" dirty="0" smtClean="0"/>
          </a:p>
          <a:p>
            <a:r>
              <a:rPr lang="ru-RU" dirty="0" smtClean="0"/>
              <a:t>«Информацию о требованиях к результатам ПСС-проекта можно получить из разных источников:</a:t>
            </a:r>
          </a:p>
          <a:p>
            <a:r>
              <a:rPr lang="ru-RU" dirty="0" smtClean="0"/>
              <a:t> клиенты процесса, определенные в рамках разработки карты SIPOC </a:t>
            </a:r>
          </a:p>
          <a:p>
            <a:r>
              <a:rPr lang="ru-RU" dirty="0" smtClean="0"/>
              <a:t> требование: доставка продукта в срок. </a:t>
            </a:r>
          </a:p>
          <a:p>
            <a:r>
              <a:rPr lang="ru-RU" dirty="0" smtClean="0"/>
              <a:t> бизнес (руководители) </a:t>
            </a:r>
          </a:p>
          <a:p>
            <a:r>
              <a:rPr lang="ru-RU" dirty="0" smtClean="0"/>
              <a:t> требование: понизить уровень затрат.</a:t>
            </a:r>
          </a:p>
          <a:p>
            <a:r>
              <a:rPr lang="ru-RU" dirty="0" smtClean="0"/>
              <a:t> процесс </a:t>
            </a:r>
          </a:p>
          <a:p>
            <a:r>
              <a:rPr lang="ru-RU" dirty="0" smtClean="0"/>
              <a:t>требование: системные требования.</a:t>
            </a:r>
          </a:p>
          <a:p>
            <a:r>
              <a:rPr lang="ru-RU" dirty="0" smtClean="0"/>
              <a:t>Данные три «источника» информации принято называть следующим образом: </a:t>
            </a:r>
          </a:p>
          <a:p>
            <a:r>
              <a:rPr lang="ru-RU" dirty="0" smtClean="0"/>
              <a:t>Голос клиента, Голос бизнеса, Голос процесса. </a:t>
            </a:r>
          </a:p>
          <a:p>
            <a:r>
              <a:rPr lang="ru-RU" dirty="0" smtClean="0"/>
              <a:t>Голос бизнеса ((</a:t>
            </a:r>
            <a:r>
              <a:rPr lang="ru-RU" dirty="0" err="1" smtClean="0"/>
              <a:t>Voice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Business</a:t>
            </a:r>
            <a:r>
              <a:rPr lang="ru-RU" dirty="0" smtClean="0"/>
              <a:t> – VOB) </a:t>
            </a:r>
          </a:p>
          <a:p>
            <a:r>
              <a:rPr lang="ru-RU" dirty="0" smtClean="0"/>
              <a:t>Представляет потребности бизнеса и ключевых заинтересованных сторон бизнеса.  Как правило: производительность, прибыльность, рентабельность, доход, рост доли рынка и т.д.  </a:t>
            </a:r>
          </a:p>
          <a:p>
            <a:r>
              <a:rPr lang="ru-RU" dirty="0" smtClean="0"/>
              <a:t>Влияние «голоса бизнеса» заключается в том, что позволяет определить возможности роста доходов, экономической добавленной стоимости и рыночной стоимости. </a:t>
            </a:r>
          </a:p>
          <a:p>
            <a:r>
              <a:rPr lang="ru-RU" dirty="0" smtClean="0"/>
              <a:t>Голос клиента (</a:t>
            </a:r>
            <a:r>
              <a:rPr lang="ru-RU" dirty="0" err="1" smtClean="0"/>
              <a:t>Voice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Customer</a:t>
            </a:r>
            <a:r>
              <a:rPr lang="ru-RU" dirty="0" smtClean="0"/>
              <a:t> – VOC) </a:t>
            </a:r>
          </a:p>
          <a:p>
            <a:r>
              <a:rPr lang="ru-RU" dirty="0" smtClean="0"/>
              <a:t>Представляет собой выраженные и не выраженные потребности, желания и стремления получателя процесса, продукта или услуги – удовлетворенность клиента.  Ее обычно выражают в виде спецификаций, требований и ожиданий. </a:t>
            </a:r>
          </a:p>
          <a:p>
            <a:r>
              <a:rPr lang="ru-RU" dirty="0" smtClean="0"/>
              <a:t>Ценность (потребительская ценность) (</a:t>
            </a:r>
            <a:r>
              <a:rPr lang="ru-RU" dirty="0" err="1" smtClean="0"/>
              <a:t>value</a:t>
            </a:r>
            <a:r>
              <a:rPr lang="ru-RU" dirty="0" smtClean="0"/>
              <a:t>) - определяется заказчиком, как верное и ожидаемое качество, количество, цена и срок поставки. Ценность - совокупность свойств продукта или услуги, за которые потребитель готов заплатить поставщику, поскольку данные свойства продукта или услуги вызывают субъективное ощущение потребителя, что нужная ему вещь (услуга) доставлена (оказана) в нужном количестве, с нужным качеством, в нужное время и в нужном месте (вызывают ощущение удовлетворённости). </a:t>
            </a:r>
          </a:p>
          <a:p>
            <a:r>
              <a:rPr lang="ru-RU" dirty="0" smtClean="0"/>
              <a:t>Голос процесса (</a:t>
            </a:r>
            <a:r>
              <a:rPr lang="ru-RU" dirty="0" err="1" smtClean="0"/>
              <a:t>Voice</a:t>
            </a:r>
            <a:r>
              <a:rPr lang="ru-RU" dirty="0" smtClean="0"/>
              <a:t> </a:t>
            </a:r>
            <a:r>
              <a:rPr lang="ru-RU" dirty="0" err="1" smtClean="0"/>
              <a:t>of</a:t>
            </a:r>
            <a:r>
              <a:rPr lang="ru-RU" dirty="0" smtClean="0"/>
              <a:t> </a:t>
            </a:r>
            <a:r>
              <a:rPr lang="ru-RU" dirty="0" err="1" smtClean="0"/>
              <a:t>Process</a:t>
            </a:r>
            <a:r>
              <a:rPr lang="ru-RU" dirty="0" smtClean="0"/>
              <a:t> – VOP) </a:t>
            </a:r>
          </a:p>
          <a:p>
            <a:r>
              <a:rPr lang="ru-RU" dirty="0" smtClean="0"/>
              <a:t>Представляет производительность и возможности процесса для достижения требований бизнеса и потребностей клиентов.  Она обычно выражается в той или иной форме эффективности».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4 минуты</a:t>
            </a:r>
          </a:p>
          <a:p>
            <a:r>
              <a:rPr lang="ru-RU" dirty="0" smtClean="0"/>
              <a:t>10.46-10.50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«Рассмотрим основные методы сбора требований клиента»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4F07B-42B2-44B7-9396-A4FEE469B46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49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F4B825A-6DEB-40A4-B1F2-4C494035AD16}" type="slidenum">
              <a:t>18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670175" y="515938"/>
            <a:ext cx="4533900" cy="255111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987299" y="3228766"/>
            <a:ext cx="7898383" cy="305850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93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180190"/>
            <a:ext cx="8860604" cy="3437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16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146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57137" y="2871487"/>
            <a:ext cx="4981107" cy="52322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1204620" y="6297769"/>
            <a:ext cx="502276" cy="386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0" y="0"/>
            <a:ext cx="6401826" cy="6864000"/>
            <a:chOff x="0" y="0"/>
            <a:chExt cx="6401826" cy="6864000"/>
          </a:xfrm>
        </p:grpSpPr>
        <p:sp>
          <p:nvSpPr>
            <p:cNvPr id="2" name="Прямоугольник 1"/>
            <p:cNvSpPr/>
            <p:nvPr userDrawn="1"/>
          </p:nvSpPr>
          <p:spPr>
            <a:xfrm>
              <a:off x="0" y="0"/>
              <a:ext cx="2701636" cy="6864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Изображение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615" y="0"/>
              <a:ext cx="5386211" cy="6864000"/>
            </a:xfrm>
            <a:prstGeom prst="rect">
              <a:avLst/>
            </a:prstGeom>
          </p:spPr>
        </p:pic>
      </p:grp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40573" y="2951947"/>
            <a:ext cx="2879506" cy="9541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204620" y="6297769"/>
            <a:ext cx="502276" cy="386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0" y="-1"/>
            <a:ext cx="6426200" cy="4312865"/>
          </a:xfrm>
          <a:prstGeom prst="rect">
            <a:avLst/>
          </a:prstGeom>
        </p:spPr>
      </p:pic>
      <p:pic>
        <p:nvPicPr>
          <p:cNvPr id="8" name="Изображение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0" y="5433099"/>
            <a:ext cx="4168524" cy="1424901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843988" y="2951947"/>
            <a:ext cx="2879506" cy="9541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2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-1" y="2074128"/>
            <a:ext cx="6188766" cy="26874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4240696" y="1537549"/>
            <a:ext cx="3768725" cy="3540125"/>
            <a:chOff x="4487906" y="1488121"/>
            <a:chExt cx="3768725" cy="3540125"/>
          </a:xfrm>
        </p:grpSpPr>
        <p:sp>
          <p:nvSpPr>
            <p:cNvPr id="9" name="Овал 8"/>
            <p:cNvSpPr/>
            <p:nvPr/>
          </p:nvSpPr>
          <p:spPr>
            <a:xfrm>
              <a:off x="5340479" y="2397211"/>
              <a:ext cx="2063578" cy="20635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7906" y="1488121"/>
              <a:ext cx="3768725" cy="3540125"/>
            </a:xfrm>
            <a:prstGeom prst="rect">
              <a:avLst/>
            </a:prstGeom>
          </p:spPr>
        </p:pic>
      </p:grp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96184" y="2940797"/>
            <a:ext cx="2879506" cy="9541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204620" y="6297769"/>
            <a:ext cx="502276" cy="386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817512"/>
            <a:ext cx="8850489" cy="31157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181" y="1811515"/>
            <a:ext cx="3096332" cy="309633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396184" y="2940797"/>
            <a:ext cx="2879506" cy="954107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1204620" y="6297769"/>
            <a:ext cx="502276" cy="386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ИЛО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0" y="2074293"/>
            <a:ext cx="5190836" cy="2431919"/>
            <a:chOff x="0" y="2074293"/>
            <a:chExt cx="5190836" cy="2431919"/>
          </a:xfrm>
        </p:grpSpPr>
        <p:sp>
          <p:nvSpPr>
            <p:cNvPr id="5" name="Прямоугольник 4"/>
            <p:cNvSpPr/>
            <p:nvPr userDrawn="1"/>
          </p:nvSpPr>
          <p:spPr>
            <a:xfrm>
              <a:off x="0" y="2331468"/>
              <a:ext cx="5190836" cy="21747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3" algn="l"/>
              <a:r>
                <a:rPr lang="ru-RU" sz="2800" b="1" dirty="0"/>
                <a:t>ПРИЛОЖЕНИЕ</a:t>
              </a:r>
            </a:p>
          </p:txBody>
        </p:sp>
        <p:grpSp>
          <p:nvGrpSpPr>
            <p:cNvPr id="11" name="Группа 10"/>
            <p:cNvGrpSpPr/>
            <p:nvPr userDrawn="1"/>
          </p:nvGrpSpPr>
          <p:grpSpPr>
            <a:xfrm>
              <a:off x="4531588" y="2074293"/>
              <a:ext cx="574675" cy="514350"/>
              <a:chOff x="4531588" y="2074293"/>
              <a:chExt cx="574675" cy="514350"/>
            </a:xfrm>
          </p:grpSpPr>
          <p:pic>
            <p:nvPicPr>
              <p:cNvPr id="9" name="Рисунок 8"/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209618">
                <a:off x="4531588" y="2074293"/>
                <a:ext cx="574675" cy="51435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 userDrawn="1"/>
            </p:nvSpPr>
            <p:spPr>
              <a:xfrm>
                <a:off x="4686300" y="2331468"/>
                <a:ext cx="169718" cy="16581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3" algn="l"/>
                <a:endParaRPr lang="ru-RU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026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B4C71EC6-210F-42DE-9C53-41977AD35B3D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4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7F5508D-7C94-4A1C-B20F-32F1A7DACB38}" type="datetime1">
              <a:rPr lang="ru-RU" smtClean="0"/>
              <a:pPr lvl="0"/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D47D33-DB63-4885-9BED-D101ED60500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6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0190"/>
            <a:ext cx="8860604" cy="34379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dirty="0"/>
              <a:t>ЗАГОЛОВОК</a:t>
            </a:r>
          </a:p>
        </p:txBody>
      </p:sp>
      <p:pic>
        <p:nvPicPr>
          <p:cNvPr id="7" name="Изображение 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355659" y="237786"/>
            <a:ext cx="1295400" cy="228600"/>
          </a:xfrm>
          <a:prstGeom prst="rect">
            <a:avLst/>
          </a:prstGeom>
        </p:spPr>
      </p:pic>
      <p:sp>
        <p:nvSpPr>
          <p:cNvPr id="3" name="Прямоугольник 2"/>
          <p:cNvSpPr/>
          <p:nvPr userDrawn="1"/>
        </p:nvSpPr>
        <p:spPr>
          <a:xfrm>
            <a:off x="11294871" y="6365939"/>
            <a:ext cx="3561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B8AAF9B-AE6A-6A4E-A69A-1A88BD98AA5B}" type="slidenum">
              <a:rPr lang="ru-RU" sz="1100" b="0" smtClean="0">
                <a:solidFill>
                  <a:srgbClr val="AAB5C1"/>
                </a:solidFill>
              </a:rPr>
              <a:pPr/>
              <a:t>‹#›</a:t>
            </a:fld>
            <a:endParaRPr lang="ru-RU" sz="1100" b="0" dirty="0">
              <a:solidFill>
                <a:srgbClr val="AAB5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74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1" r:id="rId3"/>
    <p:sldLayoutId id="2147483662" r:id="rId4"/>
    <p:sldLayoutId id="2147483659" r:id="rId5"/>
    <p:sldLayoutId id="2147483660" r:id="rId6"/>
    <p:sldLayoutId id="2147483655" r:id="rId7"/>
    <p:sldLayoutId id="2147483663" r:id="rId8"/>
    <p:sldLayoutId id="2147483664" r:id="rId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emf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chart" Target="../charts/chart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chart" Target="../charts/chart1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emf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1.jpe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Sharabanova-OM\Documents\КОНСАЛТИНГ\Картинки\Вектор для презентации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8" t="15040" b="17057"/>
          <a:stretch/>
        </p:blipFill>
        <p:spPr bwMode="auto">
          <a:xfrm flipV="1">
            <a:off x="0" y="0"/>
            <a:ext cx="62310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46028" y="3520831"/>
            <a:ext cx="10026502" cy="2062103"/>
          </a:xfrm>
        </p:spPr>
        <p:txBody>
          <a:bodyPr/>
          <a:lstStyle/>
          <a:p>
            <a:pPr algn="ctr" hangingPunct="0"/>
            <a:r>
              <a:rPr lang="ru-RU" sz="3200" dirty="0" smtClean="0"/>
              <a:t>Семинар по реализации национального проекта «Производительность труда и занятость населения»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41394" y="558119"/>
            <a:ext cx="92466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ГБУЗ Самарской </a:t>
            </a:r>
            <a:r>
              <a:rPr lang="ru-RU" sz="4400" b="1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области </a:t>
            </a:r>
            <a:endParaRPr lang="ru-RU" sz="4400" b="1" dirty="0" smtClean="0">
              <a:solidFill>
                <a:srgbClr val="006699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4400" b="1" dirty="0" smtClean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4400" b="1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Самарская городская стоматологическая поликлиника № 1»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412" y="740956"/>
            <a:ext cx="1447932" cy="156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47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4"/>
          <a:stretch/>
        </p:blipFill>
        <p:spPr bwMode="auto">
          <a:xfrm>
            <a:off x="15200" y="2117"/>
            <a:ext cx="77221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5"/>
          <p:cNvSpPr txBox="1">
            <a:spLocks noGrp="1"/>
          </p:cNvSpPr>
          <p:nvPr/>
        </p:nvSpPr>
        <p:spPr bwMode="auto">
          <a:xfrm>
            <a:off x="9347200" y="65722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b="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603327" y="382539"/>
            <a:ext cx="899429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kern="0" dirty="0" smtClean="0">
                <a:solidFill>
                  <a:srgbClr val="740027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Определение </a:t>
            </a:r>
            <a:r>
              <a:rPr lang="ru-RU" sz="2800" b="1" kern="0" dirty="0">
                <a:solidFill>
                  <a:srgbClr val="740027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требований клиентов</a:t>
            </a:r>
            <a:endParaRPr lang="en-US" sz="2800" b="1" kern="0" dirty="0">
              <a:solidFill>
                <a:srgbClr val="740027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89797" y="1268760"/>
            <a:ext cx="11502203" cy="0"/>
          </a:xfrm>
          <a:prstGeom prst="line">
            <a:avLst/>
          </a:prstGeom>
          <a:ln w="19050">
            <a:solidFill>
              <a:srgbClr val="F8C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0224184" y="1105623"/>
            <a:ext cx="60914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1700" dirty="0">
                <a:solidFill>
                  <a:srgbClr val="000000"/>
                </a:solidFill>
              </a:rPr>
              <a:t> 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62267" y="6475413"/>
            <a:ext cx="590551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6BCD83-3A69-4C1D-977D-41DD42EA0174}" type="slidenum">
              <a:rPr lang="ru-RU" altLang="ru-RU" b="1" smtClean="0">
                <a:solidFill>
                  <a:schemeClr val="tx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b="1" smtClean="0">
              <a:solidFill>
                <a:schemeClr val="tx2"/>
              </a:solidFill>
            </a:endParaRPr>
          </a:p>
        </p:txBody>
      </p:sp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362267" y="6475413"/>
            <a:ext cx="590551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56BCD83-3A69-4C1D-977D-41DD42EA0174}" type="slidenum">
              <a:rPr lang="ru-RU" altLang="ru-RU" b="1" smtClean="0">
                <a:solidFill>
                  <a:schemeClr val="tx2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b="1" smtClean="0">
              <a:solidFill>
                <a:schemeClr val="tx2"/>
              </a:solidFill>
            </a:endParaRPr>
          </a:p>
        </p:txBody>
      </p:sp>
      <p:sp>
        <p:nvSpPr>
          <p:cNvPr id="26" name="Oval 3"/>
          <p:cNvSpPr>
            <a:spLocks noChangeArrowheads="1"/>
          </p:cNvSpPr>
          <p:nvPr/>
        </p:nvSpPr>
        <p:spPr bwMode="auto">
          <a:xfrm>
            <a:off x="2201276" y="1881487"/>
            <a:ext cx="7834825" cy="4248472"/>
          </a:xfrm>
          <a:prstGeom prst="ellipse">
            <a:avLst/>
          </a:prstGeom>
          <a:solidFill>
            <a:schemeClr val="bg1"/>
          </a:solidFill>
          <a:ln w="25400">
            <a:solidFill>
              <a:srgbClr val="92D050"/>
            </a:solidFill>
            <a:round/>
            <a:headEnd/>
            <a:tailEnd/>
          </a:ln>
        </p:spPr>
        <p:txBody>
          <a:bodyPr wrap="none" lIns="45720" rIns="457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buClr>
                <a:schemeClr val="folHlink"/>
              </a:buClr>
            </a:pPr>
            <a:endParaRPr lang="en-US" altLang="ru-RU" b="1" dirty="0">
              <a:solidFill>
                <a:srgbClr val="740027"/>
              </a:solidFill>
            </a:endParaRPr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3800939" y="1341072"/>
            <a:ext cx="4635500" cy="16558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lIns="45720" rIns="457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740027"/>
                </a:solidFill>
              </a:rPr>
              <a:t>Голос клиента </a:t>
            </a:r>
          </a:p>
          <a:p>
            <a:pPr algn="ctr"/>
            <a:r>
              <a:rPr lang="ru-RU" altLang="ru-RU" sz="1600" b="1" dirty="0">
                <a:solidFill>
                  <a:srgbClr val="740027"/>
                </a:solidFill>
              </a:rPr>
              <a:t>(</a:t>
            </a:r>
            <a:r>
              <a:rPr lang="en-US" altLang="ru-RU" sz="1600" b="1" dirty="0">
                <a:solidFill>
                  <a:srgbClr val="740027"/>
                </a:solidFill>
              </a:rPr>
              <a:t>Voice of Customer</a:t>
            </a:r>
            <a:r>
              <a:rPr lang="ru-RU" altLang="ru-RU" sz="1600" b="1" dirty="0">
                <a:solidFill>
                  <a:srgbClr val="740027"/>
                </a:solidFill>
              </a:rPr>
              <a:t> – </a:t>
            </a:r>
            <a:r>
              <a:rPr lang="en-US" altLang="ru-RU" sz="1600" b="1" dirty="0">
                <a:solidFill>
                  <a:srgbClr val="740027"/>
                </a:solidFill>
              </a:rPr>
              <a:t>V</a:t>
            </a:r>
            <a:r>
              <a:rPr lang="ru-RU" altLang="ru-RU" sz="1600" b="1" dirty="0">
                <a:solidFill>
                  <a:srgbClr val="740027"/>
                </a:solidFill>
              </a:rPr>
              <a:t>О</a:t>
            </a:r>
            <a:r>
              <a:rPr lang="en-US" altLang="ru-RU" sz="1600" b="1" dirty="0">
                <a:solidFill>
                  <a:srgbClr val="740027"/>
                </a:solidFill>
              </a:rPr>
              <a:t>C</a:t>
            </a:r>
            <a:r>
              <a:rPr lang="ru-RU" altLang="ru-RU" sz="1600" b="1" dirty="0">
                <a:solidFill>
                  <a:srgbClr val="740027"/>
                </a:solidFill>
              </a:rPr>
              <a:t>)</a:t>
            </a:r>
          </a:p>
          <a:p>
            <a:pPr algn="ctr"/>
            <a:endParaRPr lang="ru-RU" altLang="ru-RU" sz="1600" b="1" dirty="0">
              <a:solidFill>
                <a:srgbClr val="740027"/>
              </a:solidFill>
            </a:endParaRPr>
          </a:p>
          <a:p>
            <a:pPr algn="ctr"/>
            <a:r>
              <a:rPr lang="ru-RU" altLang="ru-RU" sz="1200" b="1" dirty="0">
                <a:solidFill>
                  <a:srgbClr val="740027"/>
                </a:solidFill>
              </a:rPr>
              <a:t>Потребности получателей результатов процесса – клиентов</a:t>
            </a:r>
            <a:endParaRPr lang="en-US" altLang="ru-RU" sz="1200" b="1" dirty="0">
              <a:solidFill>
                <a:srgbClr val="740027"/>
              </a:solidFill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7737329" y="2996952"/>
            <a:ext cx="4500033" cy="2017542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lIns="45720" rIns="45720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algn="ctr"/>
            <a:r>
              <a:rPr lang="ru-RU" altLang="ru-RU" sz="1600" b="1" dirty="0">
                <a:solidFill>
                  <a:srgbClr val="740027"/>
                </a:solidFill>
              </a:rPr>
              <a:t>Голос бизнеса </a:t>
            </a:r>
          </a:p>
          <a:p>
            <a:pPr marL="0" lvl="1" algn="ctr"/>
            <a:r>
              <a:rPr lang="en-US" altLang="ru-RU" sz="1600" b="1" dirty="0">
                <a:solidFill>
                  <a:srgbClr val="740027"/>
                </a:solidFill>
              </a:rPr>
              <a:t> </a:t>
            </a:r>
            <a:r>
              <a:rPr lang="ru-RU" altLang="ru-RU" sz="1600" b="1" dirty="0">
                <a:solidFill>
                  <a:srgbClr val="740027"/>
                </a:solidFill>
              </a:rPr>
              <a:t>(</a:t>
            </a:r>
            <a:r>
              <a:rPr lang="en-US" altLang="ru-RU" sz="1600" b="1" dirty="0">
                <a:solidFill>
                  <a:srgbClr val="740027"/>
                </a:solidFill>
              </a:rPr>
              <a:t>Voice of Business</a:t>
            </a:r>
            <a:r>
              <a:rPr lang="en-US" altLang="ru-RU" sz="1200" b="1" dirty="0">
                <a:solidFill>
                  <a:srgbClr val="740027"/>
                </a:solidFill>
              </a:rPr>
              <a:t> </a:t>
            </a:r>
            <a:r>
              <a:rPr lang="ru-RU" altLang="ru-RU" sz="1200" b="1" dirty="0">
                <a:solidFill>
                  <a:srgbClr val="740027"/>
                </a:solidFill>
              </a:rPr>
              <a:t>- </a:t>
            </a:r>
            <a:r>
              <a:rPr lang="en-US" altLang="ru-RU" sz="1600" b="1" dirty="0">
                <a:solidFill>
                  <a:srgbClr val="740027"/>
                </a:solidFill>
              </a:rPr>
              <a:t>V</a:t>
            </a:r>
            <a:r>
              <a:rPr lang="ru-RU" altLang="ru-RU" sz="1600" b="1" dirty="0">
                <a:solidFill>
                  <a:srgbClr val="740027"/>
                </a:solidFill>
              </a:rPr>
              <a:t>О</a:t>
            </a:r>
            <a:r>
              <a:rPr lang="en-US" altLang="ru-RU" sz="1600" b="1" dirty="0">
                <a:solidFill>
                  <a:srgbClr val="740027"/>
                </a:solidFill>
              </a:rPr>
              <a:t>B)</a:t>
            </a:r>
            <a:endParaRPr lang="ru-RU" altLang="ru-RU" sz="1600" b="1" dirty="0">
              <a:solidFill>
                <a:srgbClr val="740027"/>
              </a:solidFill>
            </a:endParaRPr>
          </a:p>
          <a:p>
            <a:pPr marL="0" lvl="1" algn="ctr"/>
            <a:endParaRPr lang="en-US" altLang="ru-RU" sz="1100" b="1" dirty="0">
              <a:solidFill>
                <a:srgbClr val="740027"/>
              </a:solidFill>
            </a:endParaRPr>
          </a:p>
          <a:p>
            <a:pPr marL="0" lvl="1" algn="ctr"/>
            <a:r>
              <a:rPr lang="ru-RU" altLang="ru-RU" sz="1200" b="1" dirty="0">
                <a:solidFill>
                  <a:srgbClr val="740027"/>
                </a:solidFill>
              </a:rPr>
              <a:t>Требования, касающиеся финансового результата (рентабельность, доход)</a:t>
            </a: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603326" y="3717032"/>
            <a:ext cx="4497145" cy="1981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lIns="45720" rIns="45720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algn="ctr"/>
            <a:r>
              <a:rPr lang="ru-RU" altLang="ru-RU" sz="1600" b="1" dirty="0">
                <a:solidFill>
                  <a:srgbClr val="740027"/>
                </a:solidFill>
              </a:rPr>
              <a:t>Голос процесса –</a:t>
            </a:r>
            <a:r>
              <a:rPr lang="en-US" altLang="ru-RU" sz="1600" b="1" dirty="0">
                <a:solidFill>
                  <a:srgbClr val="740027"/>
                </a:solidFill>
              </a:rPr>
              <a:t> </a:t>
            </a:r>
            <a:endParaRPr lang="ru-RU" altLang="ru-RU" sz="1600" b="1" dirty="0">
              <a:solidFill>
                <a:srgbClr val="740027"/>
              </a:solidFill>
            </a:endParaRPr>
          </a:p>
          <a:p>
            <a:pPr marL="0" lvl="1" algn="ctr"/>
            <a:r>
              <a:rPr lang="ru-RU" altLang="ru-RU" sz="1600" b="1" dirty="0">
                <a:solidFill>
                  <a:srgbClr val="740027"/>
                </a:solidFill>
              </a:rPr>
              <a:t>(</a:t>
            </a:r>
            <a:r>
              <a:rPr lang="en-US" altLang="ru-RU" sz="1600" b="1" dirty="0">
                <a:solidFill>
                  <a:srgbClr val="740027"/>
                </a:solidFill>
              </a:rPr>
              <a:t>Voice of process</a:t>
            </a:r>
            <a:r>
              <a:rPr lang="ru-RU" altLang="ru-RU" sz="1600" b="1" dirty="0">
                <a:solidFill>
                  <a:srgbClr val="740027"/>
                </a:solidFill>
              </a:rPr>
              <a:t> - </a:t>
            </a:r>
            <a:r>
              <a:rPr lang="en-US" altLang="ru-RU" sz="1600" b="1" dirty="0">
                <a:solidFill>
                  <a:srgbClr val="740027"/>
                </a:solidFill>
              </a:rPr>
              <a:t>V</a:t>
            </a:r>
            <a:r>
              <a:rPr lang="ru-RU" altLang="ru-RU" sz="1600" b="1" dirty="0">
                <a:solidFill>
                  <a:srgbClr val="740027"/>
                </a:solidFill>
              </a:rPr>
              <a:t>О</a:t>
            </a:r>
            <a:r>
              <a:rPr lang="en-US" altLang="ru-RU" sz="1600" b="1" dirty="0">
                <a:solidFill>
                  <a:srgbClr val="740027"/>
                </a:solidFill>
              </a:rPr>
              <a:t>P)</a:t>
            </a:r>
            <a:endParaRPr lang="ru-RU" altLang="ru-RU" sz="1600" b="1" dirty="0">
              <a:solidFill>
                <a:srgbClr val="740027"/>
              </a:solidFill>
            </a:endParaRPr>
          </a:p>
          <a:p>
            <a:pPr marL="0" lvl="1" algn="ctr"/>
            <a:endParaRPr lang="ru-RU" altLang="ru-RU" sz="1200" b="1" dirty="0">
              <a:solidFill>
                <a:srgbClr val="740027"/>
              </a:solidFill>
            </a:endParaRPr>
          </a:p>
          <a:p>
            <a:pPr marL="0" lvl="1" algn="ctr"/>
            <a:r>
              <a:rPr lang="ru-RU" altLang="ru-RU" sz="1200" b="1" dirty="0">
                <a:solidFill>
                  <a:srgbClr val="740027"/>
                </a:solidFill>
              </a:rPr>
              <a:t>Требования, обеспечивающие само осуществление процесса  (системные требования)</a:t>
            </a:r>
            <a:endParaRPr lang="en-US" altLang="ru-RU" sz="1200" b="1" dirty="0">
              <a:solidFill>
                <a:srgbClr val="740027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22239" y="3024535"/>
            <a:ext cx="33928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Источники требований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 процессу</a:t>
            </a:r>
          </a:p>
        </p:txBody>
      </p:sp>
    </p:spTree>
    <p:extLst>
      <p:ext uri="{BB962C8B-B14F-4D97-AF65-F5344CB8AC3E}">
        <p14:creationId xmlns:p14="http://schemas.microsoft.com/office/powerpoint/2010/main" val="39367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4"/>
          <a:stretch/>
        </p:blipFill>
        <p:spPr bwMode="auto">
          <a:xfrm>
            <a:off x="0" y="0"/>
            <a:ext cx="77221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5"/>
          <p:cNvSpPr txBox="1">
            <a:spLocks noGrp="1"/>
          </p:cNvSpPr>
          <p:nvPr/>
        </p:nvSpPr>
        <p:spPr bwMode="auto">
          <a:xfrm>
            <a:off x="9347200" y="65722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352908" y="155686"/>
            <a:ext cx="8994292" cy="51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 anchor="ctr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План сбора голоса клиента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233466" y="666591"/>
            <a:ext cx="11502203" cy="0"/>
          </a:xfrm>
          <a:prstGeom prst="line">
            <a:avLst/>
          </a:prstGeom>
          <a:ln w="19050">
            <a:solidFill>
              <a:srgbClr val="F8C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0224184" y="1105623"/>
            <a:ext cx="81754" cy="3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300" dirty="0">
                <a:solidFill>
                  <a:srgbClr val="000000"/>
                </a:solidFill>
              </a:rPr>
              <a:t> </a:t>
            </a:r>
            <a:endParaRPr lang="en-GB" dirty="0">
              <a:solidFill>
                <a:srgbClr val="333399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093186"/>
              </p:ext>
            </p:extLst>
          </p:nvPr>
        </p:nvGraphicFramePr>
        <p:xfrm>
          <a:off x="115910" y="839562"/>
          <a:ext cx="11848562" cy="57951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427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2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2944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49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7814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61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8129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Сегмент клиентов</a:t>
                      </a:r>
                    </a:p>
                  </a:txBody>
                  <a:tcPr marL="121920" marR="121920" marT="60960" marB="6096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Метод сбора</a:t>
                      </a:r>
                    </a:p>
                  </a:txBody>
                  <a:tcPr marL="121920" marR="121920" marT="60960" marB="6096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Инструменты</a:t>
                      </a:r>
                    </a:p>
                  </a:txBody>
                  <a:tcPr marL="121920" marR="121920" marT="60960" marB="6096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Кол-во </a:t>
                      </a:r>
                    </a:p>
                  </a:txBody>
                  <a:tcPr marL="121920" marR="121920" marT="60960" marB="6096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Ответственный</a:t>
                      </a:r>
                    </a:p>
                  </a:txBody>
                  <a:tcPr marL="121920" marR="121920" marT="60960" marB="6096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Сроки</a:t>
                      </a:r>
                    </a:p>
                  </a:txBody>
                  <a:tcPr marL="121920" marR="121920" marT="60960" marB="60960" anchor="ctr"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2097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Страховые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компании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>
                          <a:latin typeface="+mn-lt"/>
                        </a:rPr>
                        <a:t>Опрос</a:t>
                      </a:r>
                    </a:p>
                    <a:p>
                      <a:pPr algn="ctr"/>
                      <a:r>
                        <a:rPr lang="ru-RU" sz="1100" i="0" dirty="0">
                          <a:latin typeface="+mn-lt"/>
                        </a:rPr>
                        <a:t>Анкета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100" i="0" dirty="0">
                          <a:latin typeface="+mn-lt"/>
                        </a:rPr>
                        <a:t>Что Вас устраивает в работе регистратуры.</a:t>
                      </a:r>
                    </a:p>
                    <a:p>
                      <a:r>
                        <a:rPr lang="ru-RU" sz="1100" i="0" dirty="0">
                          <a:latin typeface="+mn-lt"/>
                        </a:rPr>
                        <a:t>Что Вас не устраивает в работе регистратуры.</a:t>
                      </a:r>
                    </a:p>
                    <a:p>
                      <a:r>
                        <a:rPr lang="ru-RU" sz="1100" i="0" dirty="0">
                          <a:latin typeface="+mn-lt"/>
                        </a:rPr>
                        <a:t>Что бы вы хотели улучшить во</a:t>
                      </a:r>
                      <a:r>
                        <a:rPr lang="ru-RU" sz="1100" i="0" baseline="0" dirty="0">
                          <a:latin typeface="+mn-lt"/>
                        </a:rPr>
                        <a:t> взаимодействии Вашей компании с  нашей регистратурой.</a:t>
                      </a:r>
                    </a:p>
                    <a:p>
                      <a:r>
                        <a:rPr lang="ru-RU" sz="1100" i="0" baseline="0" dirty="0">
                          <a:latin typeface="+mn-lt"/>
                        </a:rPr>
                        <a:t>Что для Вас самое важное в работе регистратуры</a:t>
                      </a:r>
                      <a:endParaRPr lang="ru-RU" sz="1100" i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9*</a:t>
                      </a:r>
                      <a:endParaRPr lang="ru-RU" sz="9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+mn-lt"/>
                        </a:rPr>
                        <a:t>Уланова О.П.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+mn-lt"/>
                        </a:rPr>
                        <a:t> 11.09-13.09.18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65398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Законные представители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+mn-lt"/>
                        </a:rPr>
                        <a:t>Опрос</a:t>
                      </a:r>
                    </a:p>
                    <a:p>
                      <a:pPr algn="ctr"/>
                      <a:r>
                        <a:rPr lang="ru-RU" sz="1100" i="0" dirty="0" smtClean="0">
                          <a:latin typeface="+mn-lt"/>
                        </a:rPr>
                        <a:t>Анкета</a:t>
                      </a:r>
                      <a:endParaRPr lang="ru-RU" sz="1100" i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понравилось в работе регистратуры? Что не устраивает в работе регистратуры? Что для Вас важно при обслуживании в регистратуре? Ваши предложения по улучшению деятельности регистратуры?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Сколько Вы потратили времени на ожидание и обслуживание в регистратуре? Сколько времени на ожидание и обслуживание в регистратуре для Вас приемлемо?</a:t>
                      </a:r>
                      <a:endParaRPr lang="ru-RU" sz="1100" i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28*</a:t>
                      </a:r>
                      <a:endParaRPr lang="ru-RU" sz="13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Рязанцев С.Н.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latin typeface="+mn-lt"/>
                        </a:rPr>
                        <a:t>11.09-13.09.18</a:t>
                      </a:r>
                      <a:endParaRPr lang="ru-RU" sz="1200" i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4517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Пациенты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ОМС/ДМС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>
                          <a:latin typeface="+mn-lt"/>
                        </a:rPr>
                        <a:t>Опрос</a:t>
                      </a:r>
                    </a:p>
                    <a:p>
                      <a:pPr algn="ctr"/>
                      <a:r>
                        <a:rPr lang="ru-RU" sz="1100" i="0" dirty="0">
                          <a:latin typeface="+mn-lt"/>
                        </a:rPr>
                        <a:t>Анкета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понравилось в работе регистратуры? Что не устраивает в работе регистратуры? Что для Вас важно при обслуживании в регистратуре? Ваши предложения по улучшению деятельности регистратуры?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Сколько Вы потратили времени на ожидание и обслуживание в регистратуре? Сколько времени на ожидание и обслуживание в регистратуре для Вас приемлемо?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300" i="0">
                          <a:solidFill>
                            <a:schemeClr val="tx1"/>
                          </a:solidFill>
                          <a:latin typeface="+mn-lt"/>
                        </a:rPr>
                        <a:t>78</a:t>
                      </a:r>
                      <a:endParaRPr lang="ru-RU" sz="13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200" i="0" dirty="0" err="1">
                          <a:solidFill>
                            <a:schemeClr val="tx1"/>
                          </a:solidFill>
                          <a:latin typeface="+mn-lt"/>
                        </a:rPr>
                        <a:t>Кандаков</a:t>
                      </a:r>
                      <a:r>
                        <a:rPr lang="ru-RU" sz="1200" i="0" dirty="0">
                          <a:solidFill>
                            <a:schemeClr val="tx1"/>
                          </a:solidFill>
                          <a:latin typeface="+mn-lt"/>
                        </a:rPr>
                        <a:t> А.С.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+mn-lt"/>
                        </a:rPr>
                        <a:t>11.09-13.09.18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938368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Платные пациенты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+mn-lt"/>
                        </a:rPr>
                        <a:t>Опрос</a:t>
                      </a:r>
                    </a:p>
                    <a:p>
                      <a:pPr algn="ctr"/>
                      <a:r>
                        <a:rPr lang="ru-RU" sz="1100" i="0" dirty="0" smtClean="0">
                          <a:latin typeface="+mn-lt"/>
                        </a:rPr>
                        <a:t>Анкета</a:t>
                      </a:r>
                      <a:endParaRPr lang="ru-RU" sz="1100" i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понравилось в работе регистратуры? Что не устраивает в работе регистратуры? Что для Вас важно при обслуживании в регистратуре? Ваши предложения по улучшению деятельности регистратуры?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Сколько Вы потратили времени на ожидание и обслуживание в регистратуре? Сколько времени на ожидание и обслуживание в регистратуре для Вас приемлемо?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ru-RU" sz="1300" i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ru-RU" sz="130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Сирота</a:t>
                      </a:r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М.А.</a:t>
                      </a:r>
                      <a:endParaRPr lang="ru-RU" sz="12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+mn-lt"/>
                        </a:rPr>
                        <a:t> 11.09-13.09.18</a:t>
                      </a:r>
                    </a:p>
                  </a:txBody>
                  <a:tcPr marL="121920" marR="121920" marT="60960" marB="60960"/>
                </a:tc>
              </a:tr>
              <a:tr h="916787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Областной бюджет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+mn-lt"/>
                        </a:rPr>
                        <a:t>Опрос</a:t>
                      </a:r>
                    </a:p>
                    <a:p>
                      <a:pPr algn="ctr"/>
                      <a:r>
                        <a:rPr lang="ru-RU" sz="1100" i="0" dirty="0" smtClean="0">
                          <a:latin typeface="+mn-lt"/>
                        </a:rPr>
                        <a:t>Анкета</a:t>
                      </a:r>
                    </a:p>
                    <a:p>
                      <a:pPr algn="ctr"/>
                      <a:endParaRPr lang="ru-RU" sz="1100" i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Что понравилось в работе регистратуры? Что не устраивает в работе регистратуры? Что для Вас важно при обслуживании в регистратуре? Ваши предложения по улучшению деятельности регистратуры?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Сколько Вы потратили времени на ожидание и обслуживание в регистратуре? Сколько времени на ожидание и обслуживание в регистратуре для Вас приемлемо?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3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8*</a:t>
                      </a:r>
                      <a:endParaRPr lang="ru-RU" sz="1300" i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Сирота</a:t>
                      </a:r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М.А.</a:t>
                      </a:r>
                      <a:endParaRPr lang="ru-RU" sz="1200" i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200" i="0" dirty="0">
                          <a:latin typeface="+mn-lt"/>
                        </a:rPr>
                        <a:t>11.09-13.09.18</a:t>
                      </a:r>
                    </a:p>
                  </a:txBody>
                  <a:tcPr marL="121920" marR="121920" marT="60960" marB="60960"/>
                </a:tc>
              </a:tr>
              <a:tr h="563525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Врачи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latin typeface="+mn-lt"/>
                        </a:rPr>
                        <a:t>Опрос</a:t>
                      </a:r>
                    </a:p>
                    <a:p>
                      <a:pPr algn="ctr"/>
                      <a:r>
                        <a:rPr lang="ru-RU" sz="1100" i="0" dirty="0" smtClean="0">
                          <a:latin typeface="+mn-lt"/>
                        </a:rPr>
                        <a:t>Анкета</a:t>
                      </a:r>
                    </a:p>
                    <a:p>
                      <a:pPr algn="ctr"/>
                      <a:endParaRPr lang="ru-RU" sz="1100" i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Специальность врача. Как вы считаете какое основное требование к процессу обслуживания в регистратуре у клиентов? Назовите положительные стороны обслуживания в регистратуре. Назовите отрицательные стороны обслуживания в </a:t>
                      </a:r>
                      <a:r>
                        <a:rPr kumimoji="0" lang="ru-RU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регистрату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300" i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15*</a:t>
                      </a:r>
                      <a:endParaRPr lang="ru-RU" sz="1300" i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Х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200" i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Х</a:t>
                      </a:r>
                      <a:endParaRPr lang="ru-RU" sz="1200" i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096000" y="6627167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b="1" dirty="0" smtClean="0"/>
              <a:t>*- группой </a:t>
            </a:r>
            <a:r>
              <a:rPr lang="ru-RU" sz="900" b="1" dirty="0"/>
              <a:t>принято решение отклониться от норматива </a:t>
            </a:r>
            <a:r>
              <a:rPr lang="ru-RU" sz="900" b="1" dirty="0" smtClean="0"/>
              <a:t>30</a:t>
            </a:r>
            <a:endParaRPr lang="ru-RU" sz="900" b="1" dirty="0"/>
          </a:p>
        </p:txBody>
      </p:sp>
    </p:spTree>
    <p:extLst>
      <p:ext uri="{BB962C8B-B14F-4D97-AF65-F5344CB8AC3E}">
        <p14:creationId xmlns:p14="http://schemas.microsoft.com/office/powerpoint/2010/main" val="287261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4"/>
          <a:stretch/>
        </p:blipFill>
        <p:spPr bwMode="auto">
          <a:xfrm>
            <a:off x="0" y="0"/>
            <a:ext cx="77221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5"/>
          <p:cNvSpPr txBox="1">
            <a:spLocks noGrp="1"/>
          </p:cNvSpPr>
          <p:nvPr/>
        </p:nvSpPr>
        <p:spPr bwMode="auto">
          <a:xfrm>
            <a:off x="9347200" y="65722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352908" y="155686"/>
            <a:ext cx="8994292" cy="51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 anchor="ctr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Сводные данные по сбору </a:t>
            </a:r>
            <a:r>
              <a:rPr lang="ru-RU" sz="2800" b="1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голоса клиента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233466" y="666591"/>
            <a:ext cx="11502203" cy="0"/>
          </a:xfrm>
          <a:prstGeom prst="line">
            <a:avLst/>
          </a:prstGeom>
          <a:ln w="19050">
            <a:solidFill>
              <a:srgbClr val="F8C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0224184" y="1105623"/>
            <a:ext cx="81754" cy="3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300" dirty="0">
                <a:solidFill>
                  <a:srgbClr val="000000"/>
                </a:solidFill>
              </a:rPr>
              <a:t> </a:t>
            </a:r>
            <a:endParaRPr lang="en-GB" dirty="0">
              <a:solidFill>
                <a:srgbClr val="333399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59799"/>
              </p:ext>
            </p:extLst>
          </p:nvPr>
        </p:nvGraphicFramePr>
        <p:xfrm>
          <a:off x="791444" y="1066546"/>
          <a:ext cx="10801350" cy="54208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473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515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15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872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8129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Сегмент клиентов</a:t>
                      </a:r>
                    </a:p>
                  </a:txBody>
                  <a:tcPr marL="121920" marR="121920" marT="60960" marB="60960" anchor="ctr"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Потребность клиента</a:t>
                      </a:r>
                    </a:p>
                  </a:txBody>
                  <a:tcP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hangingPunct="1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b="1" i="0" u="none" strike="noStrike" kern="1200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CTQ</a:t>
                      </a:r>
                      <a:r>
                        <a:rPr lang="en-US" sz="1200" b="1" i="0" u="none" strike="noStrike" kern="1200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 (</a:t>
                      </a:r>
                      <a:r>
                        <a:rPr lang="ru-RU" sz="1200" b="1" i="0" u="none" strike="noStrike" kern="1200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критически</a:t>
                      </a:r>
                      <a:r>
                        <a:rPr lang="ru-RU" sz="1200" b="1" i="0" u="none" strike="noStrike" kern="1200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18"/>
                          <a:ea typeface="Microsoft YaHei" pitchFamily="2"/>
                          <a:cs typeface="Mangal" pitchFamily="2"/>
                        </a:rPr>
                        <a:t> важные показатели)</a:t>
                      </a:r>
                      <a:endParaRPr lang="ru-RU" sz="1200" b="1" i="0" u="none" strike="noStrike" kern="1200" spc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18"/>
                        <a:ea typeface="Microsoft YaHei" pitchFamily="2"/>
                        <a:cs typeface="Mangal" pitchFamily="2"/>
                      </a:endParaRPr>
                    </a:p>
                  </a:txBody>
                  <a:tcPr>
                    <a:solidFill>
                      <a:srgbClr val="00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Предложения по улучшению деятельности регистратуры</a:t>
                      </a:r>
                      <a:endParaRPr lang="ru-RU" sz="1200" dirty="0"/>
                    </a:p>
                  </a:txBody>
                  <a:tcPr marL="121920" marR="121920" marT="60960" marB="60960" anchor="ctr">
                    <a:solidFill>
                      <a:srgbClr val="0099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6072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Страховые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компании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Сложно дозвониться,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з-за большого объема застрахованных не всегда сразу находят гарантийные письма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Время ожидания пациента в очереди в регистратуру, мин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Время обслуживания в регистратуре, мин</a:t>
                      </a:r>
                    </a:p>
                    <a:p>
                      <a:endParaRPr lang="ru-RU" sz="1100" i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Возможность  быстро дозвониться, не задерживать план лечения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S PGothic" pitchFamily="34" charset="-128"/>
                          <a:cs typeface="Arial" pitchFamily="34" charset="0"/>
                        </a:rPr>
                        <a:t> </a:t>
                      </a:r>
                    </a:p>
                    <a:p>
                      <a:pPr algn="l"/>
                      <a:endParaRPr lang="ru-RU" sz="1200" i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96450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Законные представители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Вежливость,  скорость  обслуживания, не справляется  один регистратор, ожидание в очереди</a:t>
                      </a:r>
                      <a:endParaRPr lang="ru-RU" sz="1100" i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Время ожидания пациента в очереди в регистратуру, мин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Время обслуживания в регистратуре, мин</a:t>
                      </a:r>
                      <a:endParaRPr lang="ru-RU" sz="1100" i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Больше места, больше регистраторов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электронная регистратура</a:t>
                      </a:r>
                    </a:p>
                    <a:p>
                      <a:pPr algn="l"/>
                      <a:endParaRPr lang="ru-RU" sz="1200" kern="1200" baseline="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80402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Пациенты </a:t>
                      </a: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ОМС/ДМС (19-30; 31-45; 46-60; 60 и более)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Оперативность,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четкость, корректность,</a:t>
                      </a: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внимание, вежливость, профессионализм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очереди, понимание, наличие карточек, доступность, несколько регистраторов, компетентность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персонала,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быстрое оформление документов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Время ожидания пациента в очереди в регистратуру, мин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kern="120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Время обслуживания в регистратуре, мин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пациентов, 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Онлайн запись,  нормальная нумерация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кабинетов, н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адо поставить кулер с водой, прайс-лист в доступном месте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ru-RU" sz="1200" i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76567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Платные пациенты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(19-30; 31-45; 46-60; 60 и более)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очереди в регистратуру,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ольше свободного пространства в холле возле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регистратуры, исключить потерю карточек, трудно дозвониться</a:t>
                      </a:r>
                      <a:endParaRPr lang="ru-RU" sz="1100" i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Наличие кулера с водой в холле рядом с регистратурой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S PGothic" pitchFamily="34" charset="-128"/>
                        <a:cs typeface="Arial" pitchFamily="34" charset="0"/>
                      </a:endParaRPr>
                    </a:p>
                    <a:p>
                      <a:pPr algn="l"/>
                      <a:endParaRPr lang="ru-RU" sz="1200" i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Областной бюджет</a:t>
                      </a:r>
                    </a:p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Внимание,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ыстрота обслуживания, доброта, четкость в работе</a:t>
                      </a:r>
                    </a:p>
                    <a:p>
                      <a:pPr algn="ctr"/>
                      <a:endParaRPr lang="ru-RU" sz="11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Время ожидания пациента в очереди в регистратуру, мин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Больше свободного пространства в холле возле регистратуры</a:t>
                      </a:r>
                      <a:endParaRPr lang="ru-RU" sz="1200" i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</a:tr>
              <a:tr h="563525">
                <a:tc>
                  <a:txBody>
                    <a:bodyPr/>
                    <a:lstStyle/>
                    <a:p>
                      <a:pPr marL="0" marR="0" lvl="0" indent="0" algn="ctr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Врачи</a:t>
                      </a:r>
                      <a:endParaRPr kumimoji="0" lang="ru-RU" sz="13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Исключить потерю карт и поиск карт у врача,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вежливое отношение к пациентам</a:t>
                      </a:r>
                    </a:p>
                    <a:p>
                      <a:pPr algn="ctr"/>
                      <a:endParaRPr lang="ru-RU" sz="1100" i="0" dirty="0"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Время поиска карты пациента, мин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Уровень удовлетворенности пациентов, 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Умение регистратором нейтрализовать конфликт </a:t>
                      </a:r>
                      <a:endParaRPr lang="ru-RU" sz="1200" i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923">
            <a:off x="40968" y="397501"/>
            <a:ext cx="2404752" cy="122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2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4"/>
          <a:stretch/>
        </p:blipFill>
        <p:spPr bwMode="auto">
          <a:xfrm>
            <a:off x="0" y="-1297"/>
            <a:ext cx="77221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5"/>
          <p:cNvSpPr txBox="1">
            <a:spLocks noGrp="1"/>
          </p:cNvSpPr>
          <p:nvPr/>
        </p:nvSpPr>
        <p:spPr bwMode="auto">
          <a:xfrm>
            <a:off x="9347200" y="65722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dirty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815414" y="836712"/>
            <a:ext cx="9817144" cy="0"/>
          </a:xfrm>
          <a:prstGeom prst="line">
            <a:avLst/>
          </a:prstGeom>
          <a:ln w="19050">
            <a:solidFill>
              <a:srgbClr val="F8C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0224184" y="1105623"/>
            <a:ext cx="81754" cy="3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300" dirty="0">
                <a:solidFill>
                  <a:srgbClr val="000000"/>
                </a:solidFill>
              </a:rPr>
              <a:t> 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10" name="Title 1"/>
          <p:cNvSpPr>
            <a:spLocks/>
          </p:cNvSpPr>
          <p:nvPr/>
        </p:nvSpPr>
        <p:spPr bwMode="auto">
          <a:xfrm>
            <a:off x="291826" y="187929"/>
            <a:ext cx="10477774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Описание процесса на детальном уровне (MIFA</a:t>
            </a:r>
            <a:r>
              <a:rPr lang="ru-RU" sz="2800" b="1" dirty="0" smtClean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)</a:t>
            </a:r>
            <a:endParaRPr lang="ru-RU" sz="2800" b="1" dirty="0">
              <a:solidFill>
                <a:srgbClr val="0066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5474">
            <a:off x="439472" y="3044065"/>
            <a:ext cx="2697237" cy="229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25" y="836712"/>
            <a:ext cx="4422424" cy="32626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1827" y="995547"/>
            <a:ext cx="24608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Визуально графическое изображение последовательности шагов  процесса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20760851">
            <a:off x="3860" y="2733905"/>
            <a:ext cx="1910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u="sng" dirty="0" smtClean="0"/>
              <a:t>З регистратуры</a:t>
            </a:r>
            <a:endParaRPr lang="ru-RU" u="sng" dirty="0"/>
          </a:p>
        </p:txBody>
      </p:sp>
      <p:pic>
        <p:nvPicPr>
          <p:cNvPr id="11" name="Рисунок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200" y="1920232"/>
            <a:ext cx="4673358" cy="2677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353" y="3165717"/>
            <a:ext cx="3966037" cy="320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187" y="836712"/>
            <a:ext cx="253682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9585">
            <a:off x="1500218" y="4438309"/>
            <a:ext cx="2505013" cy="197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8150">
            <a:off x="3750557" y="4562962"/>
            <a:ext cx="2426760" cy="210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2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4"/>
          <a:stretch/>
        </p:blipFill>
        <p:spPr bwMode="auto">
          <a:xfrm>
            <a:off x="-41427" y="1"/>
            <a:ext cx="77221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349931" y="290768"/>
            <a:ext cx="10241880" cy="51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 anchor="ctr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Результаты замеров </a:t>
            </a:r>
            <a:r>
              <a:rPr lang="ru-RU" sz="2800" b="1" dirty="0" smtClean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показателей (более 2 недель)</a:t>
            </a:r>
            <a:endParaRPr lang="ru-RU" sz="2800" b="1" dirty="0">
              <a:solidFill>
                <a:srgbClr val="006699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89797" y="836712"/>
            <a:ext cx="11502203" cy="0"/>
          </a:xfrm>
          <a:prstGeom prst="line">
            <a:avLst/>
          </a:prstGeom>
          <a:ln w="19050">
            <a:solidFill>
              <a:srgbClr val="F8C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0224184" y="1105623"/>
            <a:ext cx="81754" cy="3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300" dirty="0">
                <a:solidFill>
                  <a:srgbClr val="000000"/>
                </a:solidFill>
              </a:rPr>
              <a:t> 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5130" y="5153026"/>
            <a:ext cx="9809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Время ожидания (по медиане) – 46 сек,                    при этом </a:t>
            </a:r>
            <a:r>
              <a:rPr lang="en-US" dirty="0"/>
              <a:t>min </a:t>
            </a:r>
            <a:r>
              <a:rPr lang="ru-RU" dirty="0" smtClean="0"/>
              <a:t>4</a:t>
            </a:r>
            <a:r>
              <a:rPr lang="en-US" dirty="0" smtClean="0"/>
              <a:t> </a:t>
            </a:r>
            <a:r>
              <a:rPr lang="ru-RU" dirty="0"/>
              <a:t>сек, </a:t>
            </a:r>
            <a:r>
              <a:rPr lang="en-US" dirty="0">
                <a:solidFill>
                  <a:srgbClr val="FF0000"/>
                </a:solidFill>
              </a:rPr>
              <a:t>max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9 мин 02 сек</a:t>
            </a:r>
          </a:p>
          <a:p>
            <a:r>
              <a:rPr lang="ru-RU" dirty="0" smtClean="0"/>
              <a:t>Время обслуживания (по медиане)</a:t>
            </a:r>
            <a:r>
              <a:rPr lang="en-US" dirty="0" smtClean="0"/>
              <a:t> </a:t>
            </a:r>
            <a:r>
              <a:rPr lang="ru-RU" dirty="0" smtClean="0"/>
              <a:t>– 3 мин.10сек, </a:t>
            </a:r>
            <a:r>
              <a:rPr lang="en-US" dirty="0" smtClean="0"/>
              <a:t>  </a:t>
            </a:r>
            <a:r>
              <a:rPr lang="ru-RU" dirty="0" smtClean="0"/>
              <a:t>при этом </a:t>
            </a:r>
            <a:r>
              <a:rPr lang="en-US" dirty="0" smtClean="0"/>
              <a:t>min </a:t>
            </a:r>
            <a:r>
              <a:rPr lang="ru-RU" dirty="0" smtClean="0"/>
              <a:t>7</a:t>
            </a:r>
            <a:r>
              <a:rPr lang="en-US" dirty="0" smtClean="0"/>
              <a:t> </a:t>
            </a:r>
            <a:r>
              <a:rPr lang="ru-RU" dirty="0" smtClean="0"/>
              <a:t>сек, </a:t>
            </a: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ax</a:t>
            </a:r>
            <a:r>
              <a:rPr lang="ru-RU" dirty="0" smtClean="0">
                <a:solidFill>
                  <a:srgbClr val="FF0000"/>
                </a:solidFill>
              </a:rPr>
              <a:t> 10 мин 41 сек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3" y="878060"/>
            <a:ext cx="11982963" cy="4274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0702" y="5862669"/>
            <a:ext cx="7511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Из 220 замеров доля пациентов, превышающих значение медианы: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времени ожидания - 63%</a:t>
            </a:r>
          </a:p>
          <a:p>
            <a:pPr marL="285750" indent="-285750" algn="ctr">
              <a:buFontTx/>
              <a:buChar char="-"/>
            </a:pPr>
            <a:r>
              <a:rPr lang="ru-RU" dirty="0" smtClean="0"/>
              <a:t>времени обслуживания – 36%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6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4"/>
          <a:stretch/>
        </p:blipFill>
        <p:spPr bwMode="auto">
          <a:xfrm>
            <a:off x="-51834" y="1543"/>
            <a:ext cx="77221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603329" y="367154"/>
            <a:ext cx="8994292" cy="51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 anchor="ctr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Результаты замеров показателей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89797" y="836712"/>
            <a:ext cx="11502203" cy="0"/>
          </a:xfrm>
          <a:prstGeom prst="line">
            <a:avLst/>
          </a:prstGeom>
          <a:ln w="19050">
            <a:solidFill>
              <a:srgbClr val="F8C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0224184" y="1105623"/>
            <a:ext cx="81754" cy="3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300" dirty="0">
                <a:solidFill>
                  <a:srgbClr val="000000"/>
                </a:solidFill>
              </a:rPr>
              <a:t> 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97492" y="1937000"/>
            <a:ext cx="5740610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Длительные шаги процесса: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 smtClean="0"/>
              <a:t>Поиск карты (отсутствующей в </a:t>
            </a:r>
            <a:r>
              <a:rPr lang="ru-RU" dirty="0" err="1" smtClean="0"/>
              <a:t>картохранилище</a:t>
            </a:r>
            <a:r>
              <a:rPr lang="ru-RU" dirty="0" smtClean="0"/>
              <a:t>)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 smtClean="0"/>
              <a:t>Поиск гарантийного письма/в списках ДМС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 smtClean="0"/>
              <a:t>Внесение/ дополнение данных пациента в ПО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dirty="0" smtClean="0"/>
              <a:t>Определение врача для пациента ДМС/платного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5291755" y="1424173"/>
            <a:ext cx="552085" cy="512828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98870" y="981644"/>
            <a:ext cx="7794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Процесс не стабилен (высокая вариативность)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5327137" y="3473076"/>
            <a:ext cx="552085" cy="563524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96077" y="4036600"/>
            <a:ext cx="8966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Команда приняла решение о внесении изменений в проблематику и цель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309315" y="5316045"/>
            <a:ext cx="9139813" cy="414195"/>
          </a:xfrm>
        </p:spPr>
        <p:txBody>
          <a:bodyPr/>
          <a:lstStyle/>
          <a:p>
            <a:pPr algn="ctr"/>
            <a:r>
              <a:rPr lang="ru-RU" sz="2800" u="sng" dirty="0" smtClean="0">
                <a:solidFill>
                  <a:srgbClr val="006699"/>
                </a:solidFill>
              </a:rPr>
              <a:t>Изменение проблематики</a:t>
            </a:r>
            <a:endParaRPr lang="ru-RU" sz="2800" u="sng" dirty="0">
              <a:solidFill>
                <a:srgbClr val="006699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361991" y="4943906"/>
            <a:ext cx="552085" cy="372139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396077" y="5730240"/>
            <a:ext cx="1015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Высокая вариативность процесса обслуживания </a:t>
            </a:r>
            <a:r>
              <a:rPr lang="ru-RU" sz="1400" dirty="0"/>
              <a:t>пациента от момента входа в больницу до момента записи на прием/получения карточки </a:t>
            </a:r>
            <a:r>
              <a:rPr lang="ru-RU" sz="1400" dirty="0" smtClean="0"/>
              <a:t>от 1 минуты до 20 мин, </a:t>
            </a:r>
            <a:r>
              <a:rPr lang="ru-RU" sz="1400" dirty="0"/>
              <a:t>что </a:t>
            </a:r>
            <a:r>
              <a:rPr lang="ru-RU" sz="1400" dirty="0" smtClean="0"/>
              <a:t>находит отражение </a:t>
            </a:r>
            <a:r>
              <a:rPr lang="ru-RU" sz="1400" dirty="0"/>
              <a:t>в 30% </a:t>
            </a:r>
            <a:r>
              <a:rPr lang="ru-RU" sz="1400" dirty="0" smtClean="0"/>
              <a:t>устных жалоб </a:t>
            </a:r>
            <a:r>
              <a:rPr lang="ru-RU" sz="1400" dirty="0"/>
              <a:t>со стороны пациентов на регистратуру от </a:t>
            </a:r>
            <a:r>
              <a:rPr lang="ru-RU" sz="1400" dirty="0" smtClean="0"/>
              <a:t>их общего количества.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817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4"/>
          <a:stretch/>
        </p:blipFill>
        <p:spPr bwMode="auto">
          <a:xfrm>
            <a:off x="0" y="0"/>
            <a:ext cx="77221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5"/>
          <p:cNvSpPr txBox="1">
            <a:spLocks noGrp="1"/>
          </p:cNvSpPr>
          <p:nvPr/>
        </p:nvSpPr>
        <p:spPr bwMode="auto">
          <a:xfrm>
            <a:off x="9347200" y="65722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dirty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815413" y="836712"/>
            <a:ext cx="11502203" cy="0"/>
          </a:xfrm>
          <a:prstGeom prst="line">
            <a:avLst/>
          </a:prstGeom>
          <a:ln w="19050">
            <a:solidFill>
              <a:srgbClr val="F8C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0224184" y="1105623"/>
            <a:ext cx="81754" cy="3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300" dirty="0">
                <a:solidFill>
                  <a:srgbClr val="000000"/>
                </a:solidFill>
              </a:rPr>
              <a:t> 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10" name="Title 1"/>
          <p:cNvSpPr>
            <a:spLocks/>
          </p:cNvSpPr>
          <p:nvPr/>
        </p:nvSpPr>
        <p:spPr bwMode="auto">
          <a:xfrm>
            <a:off x="396775" y="325807"/>
            <a:ext cx="9909163" cy="51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 anchor="ctr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6699"/>
                </a:solidFill>
              </a:rPr>
              <a:t>Этап «Совершенствование». Выработанные решения </a:t>
            </a:r>
            <a:endParaRPr lang="ru-RU" sz="2800" b="1" dirty="0">
              <a:solidFill>
                <a:srgbClr val="006699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311350"/>
              </p:ext>
            </p:extLst>
          </p:nvPr>
        </p:nvGraphicFramePr>
        <p:xfrm>
          <a:off x="1201479" y="1105623"/>
          <a:ext cx="6326373" cy="4450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99678"/>
                <a:gridCol w="152669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IT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пациентов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с картами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Обучение регистраторов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отчетности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персонала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Персонал регистратуры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Оптимизация рабочего времени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Информация для пациентов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Поиск врача по платным услугам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Страховые компании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3310" y="1647455"/>
            <a:ext cx="34449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8 - выполнено в ходе выработки мероприятий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5 - на стадии пилотирования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36 - в работе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5 - решение в 2019 г.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 algn="ctr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32 - на обсуждении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4"/>
          <a:stretch/>
        </p:blipFill>
        <p:spPr bwMode="auto">
          <a:xfrm>
            <a:off x="0" y="0"/>
            <a:ext cx="77221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5"/>
          <p:cNvSpPr txBox="1">
            <a:spLocks noGrp="1"/>
          </p:cNvSpPr>
          <p:nvPr/>
        </p:nvSpPr>
        <p:spPr bwMode="auto">
          <a:xfrm>
            <a:off x="9347200" y="65722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603329" y="367154"/>
            <a:ext cx="8994292" cy="51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 anchor="ctr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6699"/>
                </a:solidFill>
              </a:rPr>
              <a:t>Схема </a:t>
            </a:r>
            <a:r>
              <a:rPr lang="ru-RU" sz="2800" b="1" dirty="0">
                <a:solidFill>
                  <a:srgbClr val="006699"/>
                </a:solidFill>
              </a:rPr>
              <a:t>целевого </a:t>
            </a:r>
            <a:r>
              <a:rPr lang="ru-RU" sz="2800" b="1" dirty="0" smtClean="0">
                <a:solidFill>
                  <a:srgbClr val="006699"/>
                </a:solidFill>
              </a:rPr>
              <a:t>процесса</a:t>
            </a:r>
            <a:endParaRPr lang="ru-RU" sz="2800" b="1" dirty="0">
              <a:solidFill>
                <a:srgbClr val="006699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402717" y="878059"/>
            <a:ext cx="11502203" cy="0"/>
          </a:xfrm>
          <a:prstGeom prst="line">
            <a:avLst/>
          </a:prstGeom>
          <a:ln w="19050">
            <a:solidFill>
              <a:srgbClr val="F8C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0224184" y="1105623"/>
            <a:ext cx="81754" cy="3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300" dirty="0">
                <a:solidFill>
                  <a:srgbClr val="000000"/>
                </a:solidFill>
              </a:rPr>
              <a:t> </a:t>
            </a:r>
            <a:endParaRPr lang="en-GB" dirty="0">
              <a:solidFill>
                <a:srgbClr val="3333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86" y="870734"/>
            <a:ext cx="4506850" cy="370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47057" y="2399856"/>
            <a:ext cx="371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Предложение по исключению  21 шага процесса</a:t>
            </a: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429" y="1706510"/>
            <a:ext cx="1029017" cy="52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941" y="3630403"/>
            <a:ext cx="955994" cy="47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447057" y="4303601"/>
            <a:ext cx="3717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Предложение по оптимизации  11 шагов процесса</a:t>
            </a:r>
            <a:r>
              <a:rPr lang="ru-RU" dirty="0" smtClean="0"/>
              <a:t>:</a:t>
            </a:r>
          </a:p>
          <a:p>
            <a:pPr algn="ctr"/>
            <a:endParaRPr lang="ru-RU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012" y="2065989"/>
            <a:ext cx="4023765" cy="3606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43" y="4234526"/>
            <a:ext cx="3739545" cy="270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84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4"/>
          <a:stretch/>
        </p:blipFill>
        <p:spPr bwMode="auto">
          <a:xfrm>
            <a:off x="0" y="0"/>
            <a:ext cx="77221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5"/>
          <p:cNvSpPr txBox="1">
            <a:spLocks noGrp="1"/>
          </p:cNvSpPr>
          <p:nvPr/>
        </p:nvSpPr>
        <p:spPr bwMode="auto">
          <a:xfrm>
            <a:off x="9347200" y="65722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dirty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435936" y="730387"/>
            <a:ext cx="11502203" cy="0"/>
          </a:xfrm>
          <a:prstGeom prst="line">
            <a:avLst/>
          </a:prstGeom>
          <a:ln w="19050">
            <a:solidFill>
              <a:srgbClr val="F8C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0224184" y="1105623"/>
            <a:ext cx="81754" cy="3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300" dirty="0">
                <a:solidFill>
                  <a:srgbClr val="000000"/>
                </a:solidFill>
              </a:rPr>
              <a:t> 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435936" y="207171"/>
            <a:ext cx="11132288" cy="52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solidFill>
                  <a:srgbClr val="006699"/>
                </a:solidFill>
              </a:rPr>
              <a:t>Результаты сотрудничества</a:t>
            </a:r>
            <a:endParaRPr lang="ru-RU" sz="2600" b="1" dirty="0">
              <a:solidFill>
                <a:srgbClr val="0066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" y="857980"/>
            <a:ext cx="3420762" cy="2052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1064" y="1164134"/>
            <a:ext cx="82457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Проведена диагностика (92 участника)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выявлены зоны роста, определены направления для улучшений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сформирован перечень мероприятий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Проведено обучение постановки задач по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 SMART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(17 участников)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дана теоритическая часть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отработана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практическая часть с участниками тренинга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постсопровождение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отработки новых навыков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Проведено обучение подаче обратной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связи (17 участников)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дана теоритическая часть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отработана практическая часть с участниками тренинга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постсопровождение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отработки новых навыков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Проведен мастер-класс  «Работа в команде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» (24 участника)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выявлены западающие зоны взаимодействия внутри команды и пути их устранения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Проведено обучение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DMAIC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(17 участников)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дана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теоритическая часть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отработана практическая часть с участниками тренинга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Реализация проекта 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«Обслуживание пациента в регистратуре»: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выявлены «болевые точки» процесса, выработаны решения по их устранению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участие в реализации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приоритетного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проекта «Создание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новой модели медицинской организации, оказывающей первичную медико-санитарную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помощь»,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утвержденного президиумом Совета по стратегическому планированию от 26.07.2017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993848">
            <a:off x="9082286" y="156275"/>
            <a:ext cx="2620713" cy="116955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dash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уровня вовлеченности персонала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уровня </a:t>
            </a:r>
            <a:r>
              <a:rPr lang="ru-RU" sz="1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персонала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командообразование</a:t>
            </a:r>
            <a:endParaRPr lang="ru-RU" sz="1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" y="4585793"/>
            <a:ext cx="3540678" cy="2079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05" y="2910064"/>
            <a:ext cx="3209759" cy="191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4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r="3060"/>
          <a:stretch>
            <a:fillRect/>
          </a:stretch>
        </p:blipFill>
        <p:spPr>
          <a:xfrm>
            <a:off x="0" y="0"/>
            <a:ext cx="7721639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Номер слайда 5"/>
          <p:cNvSpPr/>
          <p:nvPr/>
        </p:nvSpPr>
        <p:spPr>
          <a:xfrm>
            <a:off x="9347040" y="6572160"/>
            <a:ext cx="284436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22040" tIns="60840" rIns="122040" bIns="6084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itle 1"/>
          <p:cNvSpPr/>
          <p:nvPr/>
        </p:nvSpPr>
        <p:spPr>
          <a:xfrm>
            <a:off x="498959" y="288205"/>
            <a:ext cx="11159640" cy="49450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22040" tIns="60840" rIns="122040" bIns="6084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800" b="1" dirty="0" smtClean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Дальнейшие шаги</a:t>
            </a:r>
            <a:endParaRPr lang="ru-RU" sz="2800" b="1" dirty="0">
              <a:solidFill>
                <a:srgbClr val="0066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Прямая соединительная линия 33"/>
          <p:cNvSpPr/>
          <p:nvPr/>
        </p:nvSpPr>
        <p:spPr>
          <a:xfrm flipH="1">
            <a:off x="498959" y="1018078"/>
            <a:ext cx="11502000" cy="0"/>
          </a:xfrm>
          <a:prstGeom prst="line">
            <a:avLst/>
          </a:prstGeom>
          <a:noFill/>
          <a:ln w="19080">
            <a:solidFill>
              <a:srgbClr val="F8C228"/>
            </a:solidFill>
            <a:prstDash val="solid"/>
            <a:miter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10224360" y="1105560"/>
            <a:ext cx="81360" cy="315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3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3723" y="2686700"/>
            <a:ext cx="80701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Проектная команда:</a:t>
            </a:r>
          </a:p>
          <a:p>
            <a:pPr marL="342900" indent="-342900">
              <a:buAutoNum type="arabicPeriod"/>
            </a:pPr>
            <a:r>
              <a:rPr lang="ru-RU" dirty="0" smtClean="0"/>
              <a:t>Реализация выработанных решений с определением сроков и  ответственных лиц 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Проведение пилота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Обучение и внедрение </a:t>
            </a:r>
            <a:r>
              <a:rPr lang="ru-RU" dirty="0"/>
              <a:t>5 </a:t>
            </a:r>
            <a:r>
              <a:rPr lang="ru-RU" dirty="0" smtClean="0"/>
              <a:t>С в регистратуре</a:t>
            </a:r>
          </a:p>
          <a:p>
            <a:pPr marL="342900" indent="-342900">
              <a:buFontTx/>
              <a:buAutoNum type="arabicPeriod"/>
            </a:pPr>
            <a:endParaRPr lang="ru-RU" dirty="0" smtClean="0"/>
          </a:p>
          <a:p>
            <a:endParaRPr lang="ru-RU" dirty="0" smtClean="0"/>
          </a:p>
          <a:p>
            <a:r>
              <a:rPr lang="ru-RU" b="1" u="sng" dirty="0" smtClean="0"/>
              <a:t>Эксперты Сбербанка:</a:t>
            </a:r>
            <a:endParaRPr lang="ru-RU" b="1" u="sng" dirty="0"/>
          </a:p>
          <a:p>
            <a:pPr marL="342900" indent="-342900">
              <a:buAutoNum type="arabicPeriod"/>
            </a:pPr>
            <a:r>
              <a:rPr lang="ru-RU" dirty="0" smtClean="0"/>
              <a:t>Оказание методологической помощи при составлении СОП, скриптов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Обучение фазе «Контроль</a:t>
            </a:r>
            <a:r>
              <a:rPr lang="ru-RU" dirty="0" smtClean="0"/>
              <a:t>»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Дополнительное обучение регистраторов «5С» </a:t>
            </a:r>
          </a:p>
          <a:p>
            <a:pPr marL="342900" indent="-342900">
              <a:buFontTx/>
              <a:buAutoNum type="arabicPeriod"/>
            </a:pPr>
            <a:r>
              <a:rPr lang="ru-RU" dirty="0"/>
              <a:t>Составление плана контроля процесса</a:t>
            </a:r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105560"/>
            <a:ext cx="1450644" cy="138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492" y="1105560"/>
            <a:ext cx="1447932" cy="156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2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4"/>
          <a:stretch/>
        </p:blipFill>
        <p:spPr bwMode="auto">
          <a:xfrm>
            <a:off x="0" y="1"/>
            <a:ext cx="77221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81" y="1173719"/>
            <a:ext cx="7051165" cy="372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 flipH="1">
            <a:off x="453314" y="480378"/>
            <a:ext cx="1046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Состав рабочей </a:t>
            </a:r>
            <a:r>
              <a:rPr lang="ru-RU" sz="2800" b="1" dirty="0" smtClean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группы</a:t>
            </a:r>
            <a:endParaRPr lang="ru-RU" sz="2800" b="1" dirty="0">
              <a:solidFill>
                <a:srgbClr val="0066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Novozhenina-TA\Desktop\ООО\портфолио\фото\фото-000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2" t="12416" r="16483" b="41477"/>
          <a:stretch/>
        </p:blipFill>
        <p:spPr bwMode="auto">
          <a:xfrm>
            <a:off x="5986130" y="4008474"/>
            <a:ext cx="5996763" cy="27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023" y="1477151"/>
            <a:ext cx="145097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095" y="5107910"/>
            <a:ext cx="14509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9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3" descr="C:\Users\Sharabanova-OM\Documents\КОНСАЛТИНГ\Картинки\Вектор для презентации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27"/>
          <a:stretch/>
        </p:blipFill>
        <p:spPr bwMode="auto">
          <a:xfrm>
            <a:off x="0" y="0"/>
            <a:ext cx="62103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 flipH="1">
            <a:off x="431372" y="908720"/>
            <a:ext cx="11502203" cy="0"/>
          </a:xfrm>
          <a:prstGeom prst="line">
            <a:avLst/>
          </a:prstGeom>
          <a:ln w="19050">
            <a:solidFill>
              <a:srgbClr val="F8C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09979" y="150138"/>
            <a:ext cx="7305176" cy="571588"/>
          </a:xfrm>
          <a:prstGeom prst="rect">
            <a:avLst/>
          </a:prstGeom>
          <a:noFill/>
        </p:spPr>
        <p:txBody>
          <a:bodyPr wrap="square" lIns="108857" tIns="54430" rIns="108857" bIns="54430" rtlCol="0">
            <a:spAutoFit/>
          </a:bodyPr>
          <a:lstStyle/>
          <a:p>
            <a:pPr>
              <a:defRPr/>
            </a:pPr>
            <a:r>
              <a:rPr lang="ru-RU" sz="3000" b="1" smtClean="0">
                <a:solidFill>
                  <a:srgbClr val="740027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Диагностика предприятия</a:t>
            </a:r>
            <a:endParaRPr lang="en-US" sz="3000" b="1" kern="0" dirty="0">
              <a:solidFill>
                <a:srgbClr val="740027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9482" y="947132"/>
            <a:ext cx="11189810" cy="805327"/>
          </a:xfrm>
          <a:prstGeom prst="rect">
            <a:avLst/>
          </a:prstGeom>
          <a:noFill/>
        </p:spPr>
        <p:txBody>
          <a:bodyPr wrap="square" lIns="76190" tIns="76190" rIns="76190" bIns="76190" rtlCol="0">
            <a:spAutoFit/>
          </a:bodyPr>
          <a:lstStyle>
            <a:defPPr>
              <a:defRPr lang="ru-RU"/>
            </a:defPPr>
            <a:lvl1pPr marL="171450" indent="-171450">
              <a:buFont typeface="Wingdings" panose="05000000000000000000" pitchFamily="2" charset="2"/>
              <a:buChar char="§"/>
              <a:defRPr sz="1200">
                <a:latin typeface="+mj-lt"/>
              </a:defRPr>
            </a:lvl1pPr>
          </a:lstStyle>
          <a:p>
            <a:pPr marL="0" indent="0" algn="ctr">
              <a:buNone/>
            </a:pPr>
            <a:r>
              <a:rPr lang="ru-RU" sz="2100" dirty="0" smtClean="0">
                <a:solidFill>
                  <a:srgbClr val="6A1F4A"/>
                </a:solidFill>
              </a:rPr>
              <a:t>Анализ </a:t>
            </a:r>
            <a:r>
              <a:rPr lang="ru-RU" sz="2100" dirty="0">
                <a:solidFill>
                  <a:srgbClr val="6A1F4A"/>
                </a:solidFill>
              </a:rPr>
              <a:t>текущей ситуации и выявление возможностей для улучшения</a:t>
            </a:r>
          </a:p>
          <a:p>
            <a:pPr marL="0" indent="0" algn="ctr">
              <a:buNone/>
            </a:pPr>
            <a:r>
              <a:rPr lang="ru-RU" sz="2100" dirty="0">
                <a:solidFill>
                  <a:srgbClr val="6A1F4A"/>
                </a:solidFill>
              </a:rPr>
              <a:t>                                деятельности компании по трем направлениям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71362" y="2124424"/>
            <a:ext cx="2586407" cy="542512"/>
          </a:xfrm>
          <a:prstGeom prst="roundRect">
            <a:avLst/>
          </a:prstGeom>
          <a:solidFill>
            <a:srgbClr val="F8C2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93524" tIns="96762" rIns="193524" bIns="96762" rtlCol="0" anchor="ctr"/>
          <a:lstStyle/>
          <a:p>
            <a:pPr algn="ctr"/>
            <a:r>
              <a:rPr lang="ru-RU" sz="1700" b="1" dirty="0"/>
              <a:t>Система управления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146568" y="2137542"/>
            <a:ext cx="2586407" cy="542512"/>
          </a:xfrm>
          <a:prstGeom prst="roundRect">
            <a:avLst/>
          </a:prstGeom>
          <a:solidFill>
            <a:srgbClr val="F8C2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93524" tIns="96762" rIns="193524" bIns="96762" rtlCol="0" anchor="ctr"/>
          <a:lstStyle/>
          <a:p>
            <a:pPr algn="ctr"/>
            <a:r>
              <a:rPr lang="ru-RU" sz="1700" b="1" dirty="0"/>
              <a:t>Процессы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143791" y="2124425"/>
            <a:ext cx="2557520" cy="536452"/>
          </a:xfrm>
          <a:prstGeom prst="roundRect">
            <a:avLst/>
          </a:prstGeom>
          <a:solidFill>
            <a:srgbClr val="F8C22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93524" tIns="96762" rIns="193524" bIns="96762" rtlCol="0" anchor="ctr"/>
          <a:lstStyle/>
          <a:p>
            <a:pPr algn="ctr"/>
            <a:r>
              <a:rPr lang="ru-RU" sz="1700" b="1" dirty="0"/>
              <a:t>Корпоративная культура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2364567" y="1752459"/>
            <a:ext cx="8177807" cy="13470"/>
          </a:xfrm>
          <a:prstGeom prst="line">
            <a:avLst/>
          </a:prstGeom>
          <a:ln>
            <a:solidFill>
              <a:srgbClr val="F8C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21" idx="0"/>
          </p:cNvCxnSpPr>
          <p:nvPr/>
        </p:nvCxnSpPr>
        <p:spPr>
          <a:xfrm>
            <a:off x="2364566" y="1765930"/>
            <a:ext cx="0" cy="358494"/>
          </a:xfrm>
          <a:prstGeom prst="straightConnector1">
            <a:avLst/>
          </a:prstGeom>
          <a:ln>
            <a:solidFill>
              <a:srgbClr val="F8C2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0515295" y="1765930"/>
            <a:ext cx="8143" cy="358494"/>
          </a:xfrm>
          <a:prstGeom prst="straightConnector1">
            <a:avLst/>
          </a:prstGeom>
          <a:ln>
            <a:solidFill>
              <a:srgbClr val="F8C2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22" idx="0"/>
          </p:cNvCxnSpPr>
          <p:nvPr/>
        </p:nvCxnSpPr>
        <p:spPr>
          <a:xfrm>
            <a:off x="6439771" y="1779048"/>
            <a:ext cx="0" cy="358494"/>
          </a:xfrm>
          <a:prstGeom prst="straightConnector1">
            <a:avLst/>
          </a:prstGeom>
          <a:ln>
            <a:solidFill>
              <a:srgbClr val="F8C2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645207" y="2819610"/>
            <a:ext cx="1323199" cy="457024"/>
          </a:xfrm>
          <a:prstGeom prst="rect">
            <a:avLst/>
          </a:prstGeom>
          <a:noFill/>
        </p:spPr>
        <p:txBody>
          <a:bodyPr wrap="none" lIns="193524" tIns="96762" rIns="193524" bIns="96762" rtlCol="0">
            <a:spAutoFit/>
          </a:bodyPr>
          <a:lstStyle/>
          <a:p>
            <a:r>
              <a:rPr lang="ru-RU" sz="1700" b="1" dirty="0">
                <a:solidFill>
                  <a:srgbClr val="740027"/>
                </a:solidFill>
                <a:latin typeface="+mj-lt"/>
              </a:rPr>
              <a:t>ЭТАПЫ</a:t>
            </a:r>
            <a:r>
              <a:rPr lang="ru-RU" sz="1700" dirty="0">
                <a:solidFill>
                  <a:srgbClr val="740027"/>
                </a:solidFill>
              </a:rPr>
              <a:t> </a:t>
            </a:r>
            <a:r>
              <a:rPr lang="ru-RU" sz="1700" b="1" dirty="0" smtClean="0">
                <a:solidFill>
                  <a:srgbClr val="740027"/>
                </a:solidFill>
                <a:latin typeface="+mj-lt"/>
              </a:rPr>
              <a:t>:</a:t>
            </a:r>
            <a:endParaRPr lang="ru-RU" sz="1700" b="1" dirty="0">
              <a:solidFill>
                <a:srgbClr val="740027"/>
              </a:solidFill>
              <a:latin typeface="+mj-lt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9199158" y="3231352"/>
            <a:ext cx="2486593" cy="1704330"/>
          </a:xfrm>
          <a:prstGeom prst="roundRect">
            <a:avLst/>
          </a:prstGeom>
          <a:noFill/>
          <a:ln w="19050">
            <a:solidFill>
              <a:srgbClr val="740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524" tIns="96762" rIns="193524" bIns="96762" rtlCol="0" anchor="ctr"/>
          <a:lstStyle/>
          <a:p>
            <a:pPr algn="ctr"/>
            <a:endParaRPr lang="ru-RU" sz="170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100127" y="3331725"/>
            <a:ext cx="2398922" cy="1644239"/>
          </a:xfrm>
          <a:prstGeom prst="roundRect">
            <a:avLst/>
          </a:prstGeom>
          <a:noFill/>
          <a:ln w="19050">
            <a:solidFill>
              <a:srgbClr val="740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524" tIns="96762" rIns="193524" bIns="96762" rtlCol="0" anchor="ctr"/>
          <a:lstStyle/>
          <a:p>
            <a:pPr algn="ctr"/>
            <a:endParaRPr lang="ru-RU" sz="170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1139806" y="3331725"/>
            <a:ext cx="2398922" cy="1644239"/>
          </a:xfrm>
          <a:prstGeom prst="roundRect">
            <a:avLst/>
          </a:prstGeom>
          <a:noFill/>
          <a:ln w="19050">
            <a:solidFill>
              <a:srgbClr val="740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524" tIns="96762" rIns="193524" bIns="96762" rtlCol="0" anchor="ctr"/>
          <a:lstStyle/>
          <a:p>
            <a:pPr algn="ctr"/>
            <a:endParaRPr lang="ru-RU" sz="170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06822" y="5199322"/>
            <a:ext cx="11199968" cy="1477926"/>
          </a:xfrm>
          <a:prstGeom prst="roundRect">
            <a:avLst/>
          </a:prstGeom>
          <a:noFill/>
          <a:ln w="19050">
            <a:solidFill>
              <a:srgbClr val="7400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3524" tIns="96762" rIns="193524" bIns="96762" rtlCol="0" anchor="ctr"/>
          <a:lstStyle/>
          <a:p>
            <a:pPr algn="ctr"/>
            <a:endParaRPr lang="ru-RU" sz="1700"/>
          </a:p>
        </p:txBody>
      </p:sp>
      <p:sp>
        <p:nvSpPr>
          <p:cNvPr id="58" name="TextBox 61"/>
          <p:cNvSpPr txBox="1">
            <a:spLocks noChangeArrowheads="1"/>
          </p:cNvSpPr>
          <p:nvPr/>
        </p:nvSpPr>
        <p:spPr bwMode="auto">
          <a:xfrm>
            <a:off x="5123517" y="3717504"/>
            <a:ext cx="2300908" cy="1211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104" tIns="51052" rIns="102104" bIns="51052">
            <a:spAutoFit/>
          </a:bodyPr>
          <a:lstStyle>
            <a:defPPr>
              <a:defRPr lang="ru-RU"/>
            </a:defPPr>
            <a:lvl1pPr algn="ctr">
              <a:defRPr sz="600" b="1">
                <a:latin typeface="Cambria" pitchFamily="18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sz="1200" dirty="0"/>
              <a:t>Проведение диагностики компании</a:t>
            </a:r>
          </a:p>
          <a:p>
            <a:r>
              <a:rPr lang="ru-RU" sz="1200" b="0" dirty="0" smtClean="0"/>
              <a:t>Статистический </a:t>
            </a:r>
            <a:r>
              <a:rPr lang="ru-RU" sz="1200" b="0" dirty="0"/>
              <a:t>и качественный анализ данных,  интервьюирование и опрос сотрудников</a:t>
            </a:r>
          </a:p>
        </p:txBody>
      </p:sp>
      <p:sp>
        <p:nvSpPr>
          <p:cNvPr id="59" name="TextBox 66"/>
          <p:cNvSpPr txBox="1">
            <a:spLocks noChangeArrowheads="1"/>
          </p:cNvSpPr>
          <p:nvPr/>
        </p:nvSpPr>
        <p:spPr bwMode="auto">
          <a:xfrm>
            <a:off x="9214643" y="3845353"/>
            <a:ext cx="2471108" cy="102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104" tIns="51052" rIns="102104" bIns="51052">
            <a:spAutoFit/>
          </a:bodyPr>
          <a:lstStyle>
            <a:defPPr>
              <a:defRPr lang="ru-RU"/>
            </a:defPPr>
            <a:lvl1pPr algn="ctr">
              <a:defRPr sz="600" b="1">
                <a:latin typeface="Cambria" pitchFamily="18" charset="0"/>
              </a:defRPr>
            </a:lvl1pPr>
            <a:lvl2pPr marL="742950" indent="-285750" eaLnBrk="0" hangingPunct="0">
              <a:defRPr>
                <a:latin typeface="Arial" pitchFamily="34" charset="0"/>
              </a:defRPr>
            </a:lvl2pPr>
            <a:lvl3pPr marL="1143000" indent="-228600" eaLnBrk="0" hangingPunct="0">
              <a:defRPr>
                <a:latin typeface="Arial" pitchFamily="34" charset="0"/>
              </a:defRPr>
            </a:lvl3pPr>
            <a:lvl4pPr marL="1600200" indent="-228600" eaLnBrk="0" hangingPunct="0">
              <a:defRPr>
                <a:latin typeface="Arial" pitchFamily="34" charset="0"/>
              </a:defRPr>
            </a:lvl4pPr>
            <a:lvl5pPr marL="2057400" indent="-228600" eaLnBrk="0" hangingPunct="0">
              <a:defRPr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9pPr>
          </a:lstStyle>
          <a:p>
            <a:r>
              <a:rPr lang="ru-RU" sz="1200" dirty="0"/>
              <a:t> Анализ полученной информации</a:t>
            </a:r>
          </a:p>
          <a:p>
            <a:r>
              <a:rPr lang="ru-RU" sz="1200" b="0" dirty="0" smtClean="0"/>
              <a:t>Формирование </a:t>
            </a:r>
            <a:r>
              <a:rPr lang="ru-RU" sz="1200" b="0" dirty="0"/>
              <a:t>презентации по результатам проведенного анализа</a:t>
            </a:r>
          </a:p>
        </p:txBody>
      </p:sp>
      <p:pic>
        <p:nvPicPr>
          <p:cNvPr id="60" name="Picture 5" descr="draft_lens3496752module22591432photo_1237843423searching-man[1]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234" y="3286914"/>
            <a:ext cx="586730" cy="59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5" descr="http://www.mycitynetwork.gr/img/home/slid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200" y="3274992"/>
            <a:ext cx="1141025" cy="5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 descr="D:\элементы для презентаций\fullsize1_1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12912" b="5122"/>
          <a:stretch/>
        </p:blipFill>
        <p:spPr bwMode="auto">
          <a:xfrm>
            <a:off x="1949692" y="3373394"/>
            <a:ext cx="610756" cy="5106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59"/>
          <p:cNvSpPr txBox="1">
            <a:spLocks noChangeArrowheads="1"/>
          </p:cNvSpPr>
          <p:nvPr/>
        </p:nvSpPr>
        <p:spPr bwMode="auto">
          <a:xfrm>
            <a:off x="1045547" y="3884066"/>
            <a:ext cx="2530686" cy="11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2104" tIns="51052" rIns="102104" bIns="510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300" b="1" dirty="0">
                <a:latin typeface="Cambria" pitchFamily="18" charset="0"/>
              </a:rPr>
              <a:t>Старт Диагностики</a:t>
            </a:r>
          </a:p>
          <a:p>
            <a:pPr algn="ctr" eaLnBrk="1" hangingPunct="1"/>
            <a:endParaRPr lang="ru-RU" sz="1300" dirty="0">
              <a:latin typeface="Cambria" pitchFamily="18" charset="0"/>
            </a:endParaRPr>
          </a:p>
          <a:p>
            <a:pPr algn="ctr" eaLnBrk="1" hangingPunct="1"/>
            <a:r>
              <a:rPr lang="ru-RU" sz="1300" dirty="0">
                <a:latin typeface="Cambria" pitchFamily="18" charset="0"/>
              </a:rPr>
              <a:t>Определение периметра диагностики,</a:t>
            </a:r>
          </a:p>
          <a:p>
            <a:pPr algn="ctr" eaLnBrk="1" hangingPunct="1"/>
            <a:r>
              <a:rPr lang="ru-RU" sz="1300" dirty="0">
                <a:latin typeface="Cambria" pitchFamily="18" charset="0"/>
              </a:rPr>
              <a:t>сроков и</a:t>
            </a:r>
            <a:r>
              <a:rPr lang="en-US" sz="1300" dirty="0">
                <a:latin typeface="Cambria" pitchFamily="18" charset="0"/>
              </a:rPr>
              <a:t> </a:t>
            </a:r>
            <a:r>
              <a:rPr lang="ru-RU" sz="1300" dirty="0">
                <a:latin typeface="Cambria" pitchFamily="18" charset="0"/>
              </a:rPr>
              <a:t>участников</a:t>
            </a:r>
          </a:p>
        </p:txBody>
      </p:sp>
      <p:sp>
        <p:nvSpPr>
          <p:cNvPr id="68" name="Нашивка 67"/>
          <p:cNvSpPr/>
          <p:nvPr/>
        </p:nvSpPr>
        <p:spPr bwMode="auto">
          <a:xfrm>
            <a:off x="8147916" y="3568888"/>
            <a:ext cx="371421" cy="837864"/>
          </a:xfrm>
          <a:prstGeom prst="chevron">
            <a:avLst>
              <a:gd name="adj" fmla="val 65011"/>
            </a:avLst>
          </a:prstGeom>
          <a:solidFill>
            <a:srgbClr val="740027">
              <a:alpha val="90000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93524" tIns="96762" rIns="193524" bIns="96762" anchor="ctr"/>
          <a:lstStyle/>
          <a:p>
            <a:endParaRPr lang="ru-RU" sz="1700" dirty="0"/>
          </a:p>
        </p:txBody>
      </p:sp>
      <p:sp>
        <p:nvSpPr>
          <p:cNvPr id="69" name="Нашивка 68"/>
          <p:cNvSpPr/>
          <p:nvPr/>
        </p:nvSpPr>
        <p:spPr bwMode="auto">
          <a:xfrm>
            <a:off x="4119148" y="3673611"/>
            <a:ext cx="371421" cy="837864"/>
          </a:xfrm>
          <a:prstGeom prst="chevron">
            <a:avLst>
              <a:gd name="adj" fmla="val 65011"/>
            </a:avLst>
          </a:prstGeom>
          <a:solidFill>
            <a:srgbClr val="740027">
              <a:alpha val="90000"/>
            </a:srgb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93524" tIns="96762" rIns="193524" bIns="96762" anchor="ctr"/>
          <a:lstStyle/>
          <a:p>
            <a:endParaRPr lang="ru-RU" sz="1700" dirty="0"/>
          </a:p>
        </p:txBody>
      </p:sp>
      <p:sp>
        <p:nvSpPr>
          <p:cNvPr id="43" name="TextBox 42"/>
          <p:cNvSpPr txBox="1"/>
          <p:nvPr/>
        </p:nvSpPr>
        <p:spPr>
          <a:xfrm>
            <a:off x="1045547" y="5106765"/>
            <a:ext cx="10327477" cy="1580408"/>
          </a:xfrm>
          <a:prstGeom prst="rect">
            <a:avLst/>
          </a:prstGeom>
          <a:noFill/>
        </p:spPr>
        <p:txBody>
          <a:bodyPr wrap="square" lIns="193524" tIns="96762" rIns="193524" bIns="96762" rtlCol="0">
            <a:spAutoFit/>
          </a:bodyPr>
          <a:lstStyle/>
          <a:p>
            <a:pPr defTabSz="1935236">
              <a:defRPr/>
            </a:pPr>
            <a:r>
              <a:rPr lang="ru-RU" sz="2400" b="1" kern="0" dirty="0" smtClean="0">
                <a:solidFill>
                  <a:sysClr val="windowText" lastClr="000000"/>
                </a:solidFill>
                <a:latin typeface="Calibri Light" pitchFamily="34" charset="0"/>
              </a:rPr>
              <a:t>Приняли участие в диагностике:</a:t>
            </a:r>
            <a:endParaRPr lang="ru-RU" sz="2400" b="1" kern="0" dirty="0">
              <a:solidFill>
                <a:sysClr val="windowText" lastClr="000000"/>
              </a:solidFill>
              <a:latin typeface="Calibri Light" pitchFamily="34" charset="0"/>
            </a:endParaRPr>
          </a:p>
          <a:p>
            <a:pPr defTabSz="1935236">
              <a:defRPr/>
            </a:pPr>
            <a:r>
              <a:rPr lang="ru-RU" sz="2400" b="1" kern="0" dirty="0" smtClean="0">
                <a:solidFill>
                  <a:schemeClr val="accent3">
                    <a:lumMod val="75000"/>
                  </a:schemeClr>
                </a:solidFill>
                <a:latin typeface="Calibri Light" pitchFamily="34" charset="0"/>
              </a:rPr>
              <a:t>ИНТЕРВЬЮ - 15</a:t>
            </a:r>
            <a:r>
              <a:rPr lang="ru-RU" sz="2400" b="1" kern="0" dirty="0" smtClean="0">
                <a:solidFill>
                  <a:srgbClr val="B88472">
                    <a:lumMod val="75000"/>
                  </a:srgbClr>
                </a:solidFill>
                <a:latin typeface="Calibri Light" pitchFamily="34" charset="0"/>
              </a:rPr>
              <a:t> </a:t>
            </a:r>
            <a:r>
              <a:rPr lang="ru-RU" sz="2400" kern="0" dirty="0">
                <a:solidFill>
                  <a:sysClr val="windowText" lastClr="000000"/>
                </a:solidFill>
                <a:latin typeface="Calibri Light" pitchFamily="34" charset="0"/>
              </a:rPr>
              <a:t>руководителей  </a:t>
            </a:r>
          </a:p>
          <a:p>
            <a:pPr defTabSz="1935236">
              <a:defRPr/>
            </a:pPr>
            <a:r>
              <a:rPr lang="ru-RU" sz="2400" b="1" kern="0" dirty="0" smtClean="0">
                <a:solidFill>
                  <a:schemeClr val="accent3">
                    <a:lumMod val="75000"/>
                  </a:schemeClr>
                </a:solidFill>
                <a:latin typeface="Calibri Light" pitchFamily="34" charset="0"/>
              </a:rPr>
              <a:t>АНКЕТИРОВАНИЕ - 77 </a:t>
            </a:r>
            <a:r>
              <a:rPr lang="ru-RU" sz="2400" kern="0" dirty="0">
                <a:solidFill>
                  <a:sysClr val="windowText" lastClr="000000"/>
                </a:solidFill>
                <a:latin typeface="Calibri Light" pitchFamily="34" charset="0"/>
              </a:rPr>
              <a:t>сотрудников </a:t>
            </a:r>
            <a:r>
              <a:rPr lang="ru-RU" kern="0" dirty="0">
                <a:solidFill>
                  <a:sysClr val="windowText" lastClr="000000"/>
                </a:solidFill>
                <a:latin typeface="Calibri Light" pitchFamily="34" charset="0"/>
              </a:rPr>
              <a:t>(13% обслуживающий персонал, 86% специалисты)</a:t>
            </a:r>
          </a:p>
        </p:txBody>
      </p:sp>
    </p:spTree>
    <p:extLst>
      <p:ext uri="{BB962C8B-B14F-4D97-AF65-F5344CB8AC3E}">
        <p14:creationId xmlns:p14="http://schemas.microsoft.com/office/powerpoint/2010/main" val="1303805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8" t="46809" r="42562" b="39600"/>
          <a:stretch/>
        </p:blipFill>
        <p:spPr bwMode="auto">
          <a:xfrm>
            <a:off x="8832025" y="1264898"/>
            <a:ext cx="187377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4"/>
          <a:stretch/>
        </p:blipFill>
        <p:spPr bwMode="auto">
          <a:xfrm>
            <a:off x="0" y="1"/>
            <a:ext cx="77221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5"/>
          <p:cNvSpPr txBox="1">
            <a:spLocks noGrp="1"/>
          </p:cNvSpPr>
          <p:nvPr/>
        </p:nvSpPr>
        <p:spPr bwMode="auto">
          <a:xfrm>
            <a:off x="9347200" y="65722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dirty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815413" y="836712"/>
            <a:ext cx="11502203" cy="0"/>
          </a:xfrm>
          <a:prstGeom prst="line">
            <a:avLst/>
          </a:prstGeom>
          <a:ln w="19050">
            <a:solidFill>
              <a:srgbClr val="F8C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0224184" y="1105623"/>
            <a:ext cx="81754" cy="3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300" dirty="0">
                <a:solidFill>
                  <a:srgbClr val="000000"/>
                </a:solidFill>
              </a:rPr>
              <a:t> 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434615" y="234534"/>
            <a:ext cx="1046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Результаты проведенной диагностики</a:t>
            </a:r>
            <a:endParaRPr lang="ru-RU" sz="2800" b="1" dirty="0">
              <a:solidFill>
                <a:srgbClr val="0066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395" y="977321"/>
            <a:ext cx="4211813" cy="254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796519571"/>
              </p:ext>
            </p:extLst>
          </p:nvPr>
        </p:nvGraphicFramePr>
        <p:xfrm>
          <a:off x="6756562" y="1055727"/>
          <a:ext cx="2394035" cy="2464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415" y="1264898"/>
            <a:ext cx="2472249" cy="20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32737" y="1055726"/>
            <a:ext cx="20178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Мнение руководителей: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983790" y="1058863"/>
            <a:ext cx="18319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Мнение сотрудников:</a:t>
            </a:r>
            <a:endParaRPr lang="ru-RU" sz="1200" b="1" dirty="0"/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28504442"/>
              </p:ext>
            </p:extLst>
          </p:nvPr>
        </p:nvGraphicFramePr>
        <p:xfrm>
          <a:off x="815413" y="3494723"/>
          <a:ext cx="6484423" cy="2839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564916"/>
              </p:ext>
            </p:extLst>
          </p:nvPr>
        </p:nvGraphicFramePr>
        <p:xfrm>
          <a:off x="6401816" y="3519957"/>
          <a:ext cx="5497561" cy="283499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85000"/>
                <a:gridCol w="3212561"/>
              </a:tblGrid>
              <a:tr h="170262"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/>
                        <a:t>Зоны роста</a:t>
                      </a:r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/>
                        <a:t>Направления</a:t>
                      </a:r>
                      <a:r>
                        <a:rPr lang="ru-RU" sz="600" baseline="0" dirty="0" smtClean="0"/>
                        <a:t> развития</a:t>
                      </a:r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6117"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Низкая эффективность</a:t>
                      </a:r>
                      <a:r>
                        <a:rPr lang="ru-RU" sz="600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600" u="none" strike="noStrike" kern="1200" dirty="0" smtClean="0">
                          <a:effectLst/>
                        </a:rPr>
                        <a:t>системы регулярного менеджмента. </a:t>
                      </a:r>
                      <a:r>
                        <a:rPr lang="ru-RU" sz="600" u="none" strike="noStrike" kern="1200" baseline="0" dirty="0" smtClean="0">
                          <a:effectLst/>
                        </a:rPr>
                        <a:t> Отсутствие  системы  оценки ключевых показателей эффективности в разрезе подразделений</a:t>
                      </a:r>
                      <a:endParaRPr lang="ru-RU" sz="6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 smtClean="0">
                          <a:effectLst/>
                        </a:rPr>
                        <a:t>Изменение действующей системы планерок/совещаний.  </a:t>
                      </a: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dirty="0" smtClean="0">
                          <a:effectLst/>
                        </a:rPr>
                        <a:t>Внедрение</a:t>
                      </a:r>
                      <a:r>
                        <a:rPr lang="ru-RU" sz="600" u="none" strike="noStrike" baseline="0" dirty="0" smtClean="0">
                          <a:effectLst/>
                        </a:rPr>
                        <a:t> визуализации выполнения целей</a:t>
                      </a: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Обучение руководителей  принципам регулярного менеджмента</a:t>
                      </a: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/>
                        <a:t>Отсутствие системы постановк</a:t>
                      </a:r>
                      <a:r>
                        <a:rPr lang="ru-RU" sz="600" baseline="0" dirty="0" smtClean="0"/>
                        <a:t>и / контроля задач и рабочих коммуникаций</a:t>
                      </a:r>
                      <a:endParaRPr lang="ru-RU" sz="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00" dirty="0" smtClean="0"/>
                        <a:t>Обучение руководителей: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ru-RU" sz="600" dirty="0" smtClean="0"/>
                        <a:t> системе постановки и контроля выполнения задач по </a:t>
                      </a:r>
                      <a:r>
                        <a:rPr lang="en-US" sz="600" dirty="0" smtClean="0"/>
                        <a:t>SMART</a:t>
                      </a:r>
                      <a:r>
                        <a:rPr lang="ru-RU" sz="600" dirty="0" smtClean="0"/>
                        <a:t>;</a:t>
                      </a:r>
                    </a:p>
                    <a:p>
                      <a:pPr marL="171450" indent="-171450" algn="l">
                        <a:buFont typeface="Arial" pitchFamily="34" charset="0"/>
                        <a:buChar char="•"/>
                      </a:pPr>
                      <a:r>
                        <a:rPr lang="ru-RU" sz="600" baseline="0" dirty="0" smtClean="0"/>
                        <a:t> правилам проведения обратной связи подчиненным. </a:t>
                      </a:r>
                    </a:p>
                    <a:p>
                      <a:pPr algn="l"/>
                      <a:r>
                        <a:rPr lang="ru-RU" sz="600" dirty="0" smtClean="0"/>
                        <a:t>Внедрение единой электронной</a:t>
                      </a:r>
                      <a:r>
                        <a:rPr lang="ru-RU" sz="600" baseline="0" dirty="0" smtClean="0"/>
                        <a:t> </a:t>
                      </a:r>
                      <a:r>
                        <a:rPr lang="ru-RU" sz="600" dirty="0" smtClean="0"/>
                        <a:t>почтовой системы (</a:t>
                      </a:r>
                      <a:r>
                        <a:rPr lang="en-US" sz="600" dirty="0" smtClean="0"/>
                        <a:t>Lotus, Outlook</a:t>
                      </a:r>
                      <a:r>
                        <a:rPr lang="ru-RU" sz="600" dirty="0" smtClean="0"/>
                        <a:t> и т.д.)</a:t>
                      </a:r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34888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/>
                        <a:t>Отсутствие  единой системы корпоративного Тайм-менеджмента</a:t>
                      </a:r>
                      <a:endParaRPr lang="ru-RU" sz="6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aseline="0" dirty="0" smtClean="0"/>
                        <a:t>Проведение обучения сотрудников правилам ТМ.</a:t>
                      </a:r>
                    </a:p>
                    <a:p>
                      <a:pPr algn="l"/>
                      <a:r>
                        <a:rPr lang="ru-RU" sz="600" dirty="0" smtClean="0"/>
                        <a:t>Внедрение системы</a:t>
                      </a:r>
                      <a:r>
                        <a:rPr lang="ru-RU" sz="600" baseline="0" dirty="0" smtClean="0"/>
                        <a:t> корпоративного Тайм-менеджмента. </a:t>
                      </a:r>
                    </a:p>
                    <a:p>
                      <a:pPr algn="l"/>
                      <a:r>
                        <a:rPr lang="ru-RU" sz="600" baseline="0" dirty="0" smtClean="0"/>
                        <a:t>Внедрение системы аудита соблюдения стандартов ТМ</a:t>
                      </a:r>
                      <a:endParaRPr lang="ru-RU" sz="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85152">
                <a:tc>
                  <a:txBody>
                    <a:bodyPr/>
                    <a:lstStyle/>
                    <a:p>
                      <a:pPr marL="0" marR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Выполнение</a:t>
                      </a:r>
                      <a:r>
                        <a:rPr lang="ru-RU" sz="6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сотрудниками несвойственного функционала, о</a:t>
                      </a:r>
                      <a:r>
                        <a:rPr lang="ru-RU" sz="600" u="none" strike="noStrike" kern="1200" dirty="0" smtClean="0">
                          <a:effectLst/>
                        </a:rPr>
                        <a:t>тсутствие  его четкого распределения</a:t>
                      </a:r>
                      <a:endParaRPr lang="ru-RU" sz="600" u="none" strike="noStrike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u="none" strike="noStrike" baseline="0" dirty="0" smtClean="0">
                          <a:effectLst/>
                        </a:rPr>
                        <a:t>Разработка схемы  реализации дополнительного функционала.</a:t>
                      </a:r>
                    </a:p>
                  </a:txBody>
                  <a:tcPr anchor="ctr"/>
                </a:tc>
              </a:tr>
              <a:tr h="342880">
                <a:tc>
                  <a:txBody>
                    <a:bodyPr/>
                    <a:lstStyle/>
                    <a:p>
                      <a:pPr marL="0" marR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aseline="0" dirty="0" smtClean="0"/>
                        <a:t>Отсутствие четкого понимания сотрудниками принципов и порядка расчета мотивации.  </a:t>
                      </a:r>
                      <a:r>
                        <a:rPr lang="ru-RU" sz="600" dirty="0" smtClean="0"/>
                        <a:t>Отсутствие</a:t>
                      </a:r>
                      <a:r>
                        <a:rPr lang="ru-RU" sz="600" baseline="0" dirty="0" smtClean="0"/>
                        <a:t> оценки личностных компетенций в существующей системе мотивации сотрудников. </a:t>
                      </a:r>
                      <a:endParaRPr lang="ru-RU" sz="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00" dirty="0" smtClean="0"/>
                        <a:t>Доработка</a:t>
                      </a:r>
                      <a:r>
                        <a:rPr lang="ru-RU" sz="600" baseline="0" dirty="0" smtClean="0"/>
                        <a:t> существующей системы материальной мотивации путем включения параметров оценки личностных компетенций сотрудников. </a:t>
                      </a:r>
                    </a:p>
                    <a:p>
                      <a:pPr algn="l"/>
                      <a:r>
                        <a:rPr lang="ru-RU" sz="600" baseline="0" dirty="0" smtClean="0"/>
                        <a:t>Формирование и доведение до сотрудников  матрицы мотивации. </a:t>
                      </a:r>
                    </a:p>
                  </a:txBody>
                  <a:tcPr anchor="ctr"/>
                </a:tc>
              </a:tr>
              <a:tr h="337160">
                <a:tc>
                  <a:txBody>
                    <a:bodyPr/>
                    <a:lstStyle/>
                    <a:p>
                      <a:pPr marL="0" marR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aseline="0" dirty="0" smtClean="0"/>
                        <a:t>Доработка системы нематериальной мотивации сотрудников</a:t>
                      </a:r>
                      <a:endParaRPr lang="ru-RU" sz="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aseline="0" dirty="0" smtClean="0"/>
                        <a:t>Включение актуальных видов нематериальной мотивации сотрудников. </a:t>
                      </a: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aseline="0" dirty="0" smtClean="0"/>
                        <a:t>Проведение коммуникационной сессии с сотрудниками о порядке ежемесячной мотивации и видах нематериальной мотивации.</a:t>
                      </a:r>
                      <a:endParaRPr lang="ru-RU" sz="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874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479990" y="3197391"/>
            <a:ext cx="3734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</a:rPr>
              <a:t>Система управления. Возможности для улучшений</a:t>
            </a:r>
            <a:endParaRPr lang="ru-RU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7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112" y="0"/>
            <a:ext cx="4052888" cy="230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4"/>
          <a:stretch/>
        </p:blipFill>
        <p:spPr bwMode="auto">
          <a:xfrm>
            <a:off x="0" y="0"/>
            <a:ext cx="77221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5"/>
          <p:cNvSpPr txBox="1">
            <a:spLocks noGrp="1"/>
          </p:cNvSpPr>
          <p:nvPr/>
        </p:nvSpPr>
        <p:spPr bwMode="auto">
          <a:xfrm>
            <a:off x="9347200" y="65722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dirty="0"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815413" y="836712"/>
            <a:ext cx="11502203" cy="0"/>
          </a:xfrm>
          <a:prstGeom prst="line">
            <a:avLst/>
          </a:prstGeom>
          <a:ln w="19050">
            <a:solidFill>
              <a:srgbClr val="F8C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0224184" y="1105623"/>
            <a:ext cx="81754" cy="3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300" dirty="0">
                <a:solidFill>
                  <a:srgbClr val="000000"/>
                </a:solidFill>
              </a:rPr>
              <a:t> </a:t>
            </a:r>
            <a:endParaRPr lang="en-GB" dirty="0">
              <a:solidFill>
                <a:srgbClr val="333399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2" y="757754"/>
            <a:ext cx="4162425" cy="48577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 flipH="1">
            <a:off x="434615" y="234534"/>
            <a:ext cx="1046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Результаты проведенной диагностики</a:t>
            </a:r>
            <a:endParaRPr lang="ru-RU" sz="2800" b="1" dirty="0">
              <a:solidFill>
                <a:srgbClr val="006699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157" y="1105623"/>
            <a:ext cx="3637971" cy="517611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477" y="2227189"/>
            <a:ext cx="3600194" cy="43450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3" descr="C:\Users\Sharabanova-OM\Documents\КОНСАЛТИНГ\Картинки\Вектор для презентации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27"/>
          <a:stretch/>
        </p:blipFill>
        <p:spPr bwMode="auto">
          <a:xfrm>
            <a:off x="0" y="0"/>
            <a:ext cx="62103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431372" y="908720"/>
            <a:ext cx="11502203" cy="0"/>
          </a:xfrm>
          <a:prstGeom prst="line">
            <a:avLst/>
          </a:prstGeom>
          <a:ln w="19050">
            <a:solidFill>
              <a:srgbClr val="F8C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09979" y="150138"/>
            <a:ext cx="7305176" cy="571588"/>
          </a:xfrm>
          <a:prstGeom prst="rect">
            <a:avLst/>
          </a:prstGeom>
          <a:noFill/>
        </p:spPr>
        <p:txBody>
          <a:bodyPr wrap="square" lIns="108857" tIns="54430" rIns="108857" bIns="54430" rtlCol="0">
            <a:spAutoFit/>
          </a:bodyPr>
          <a:lstStyle/>
          <a:p>
            <a:pPr>
              <a:defRPr/>
            </a:pPr>
            <a:r>
              <a:rPr lang="ru-RU" sz="3000" b="1" dirty="0" smtClean="0">
                <a:solidFill>
                  <a:srgbClr val="740027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Реализация программы улучшений</a:t>
            </a:r>
            <a:endParaRPr lang="en-US" sz="3000" b="1" kern="0" dirty="0">
              <a:solidFill>
                <a:srgbClr val="740027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174962" y="908720"/>
            <a:ext cx="10146856" cy="734013"/>
          </a:xfrm>
          <a:prstGeom prst="rect">
            <a:avLst/>
          </a:prstGeom>
        </p:spPr>
        <p:txBody>
          <a:bodyPr vert="horz" lIns="193524" tIns="96762" rIns="193524" bIns="967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b="1" dirty="0">
                <a:solidFill>
                  <a:srgbClr val="740027"/>
                </a:solidFill>
                <a:latin typeface="+mn-lt"/>
                <a:ea typeface="ＭＳ Ｐゴシック" pitchFamily="34" charset="-128"/>
                <a:cs typeface="Calibri" pitchFamily="34" charset="0"/>
              </a:rPr>
              <a:t>Основные </a:t>
            </a:r>
            <a:r>
              <a:rPr lang="ru-RU" sz="1700" b="1" dirty="0" smtClean="0">
                <a:solidFill>
                  <a:srgbClr val="740027"/>
                </a:solidFill>
                <a:latin typeface="+mn-lt"/>
                <a:ea typeface="ＭＳ Ｐゴシック" pitchFamily="34" charset="-128"/>
                <a:cs typeface="Calibri" pitchFamily="34" charset="0"/>
              </a:rPr>
              <a:t>этапы:</a:t>
            </a:r>
            <a:endParaRPr lang="nl-NL" sz="1700" b="1" dirty="0">
              <a:solidFill>
                <a:srgbClr val="740027"/>
              </a:solidFill>
              <a:latin typeface="+mn-lt"/>
              <a:ea typeface="ＭＳ Ｐゴシック" pitchFamily="34" charset="-128"/>
              <a:cs typeface="Calibri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91209" y="2750205"/>
            <a:ext cx="11764309" cy="3169781"/>
            <a:chOff x="-267836" y="6141140"/>
            <a:chExt cx="9024439" cy="2111854"/>
          </a:xfrm>
        </p:grpSpPr>
        <p:sp>
          <p:nvSpPr>
            <p:cNvPr id="19" name="TextBox 18"/>
            <p:cNvSpPr txBox="1"/>
            <p:nvPr/>
          </p:nvSpPr>
          <p:spPr>
            <a:xfrm>
              <a:off x="-267836" y="6141140"/>
              <a:ext cx="9024439" cy="235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00" b="1" dirty="0">
                  <a:solidFill>
                    <a:srgbClr val="740027"/>
                  </a:solidFill>
                  <a:ea typeface="ＭＳ Ｐゴシック" pitchFamily="34" charset="-128"/>
                  <a:cs typeface="Calibri" pitchFamily="34" charset="0"/>
                </a:rPr>
                <a:t>Ожидаемые результаты:</a:t>
              </a: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771" y="6656702"/>
              <a:ext cx="1183784" cy="7067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5477" y="6638098"/>
              <a:ext cx="1109912" cy="7385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5112061" y="7560933"/>
              <a:ext cx="1603483" cy="328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dirty="0" smtClean="0">
                  <a:cs typeface="Times New Roman" pitchFamily="18" charset="0"/>
                </a:rPr>
                <a:t>Рост вовлеченности </a:t>
              </a:r>
              <a:r>
                <a:rPr lang="ru-RU" sz="1300" dirty="0">
                  <a:cs typeface="Times New Roman" pitchFamily="18" charset="0"/>
                </a:rPr>
                <a:t>сотрудников </a:t>
              </a:r>
              <a:r>
                <a:rPr lang="ru-RU" sz="1300" dirty="0" smtClean="0">
                  <a:cs typeface="Times New Roman" pitchFamily="18" charset="0"/>
                </a:rPr>
                <a:t>на </a:t>
              </a:r>
              <a:r>
                <a:rPr lang="ru-RU" sz="1300" dirty="0">
                  <a:cs typeface="Times New Roman" pitchFamily="18" charset="0"/>
                </a:rPr>
                <a:t>30-40%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08621" y="7525051"/>
              <a:ext cx="1397794" cy="461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dirty="0" smtClean="0">
                  <a:cs typeface="Times New Roman" pitchFamily="18" charset="0"/>
                </a:rPr>
                <a:t>Повышение удовлетворенности </a:t>
              </a:r>
              <a:r>
                <a:rPr lang="ru-RU" sz="1300" dirty="0">
                  <a:cs typeface="Times New Roman" pitchFamily="18" charset="0"/>
                </a:rPr>
                <a:t>клиентов </a:t>
              </a:r>
              <a:r>
                <a:rPr lang="ru-RU" sz="1300" dirty="0" smtClean="0">
                  <a:cs typeface="Times New Roman" pitchFamily="18" charset="0"/>
                </a:rPr>
                <a:t>на </a:t>
              </a:r>
              <a:r>
                <a:rPr lang="ru-RU" sz="1300" dirty="0">
                  <a:cs typeface="Times New Roman" pitchFamily="18" charset="0"/>
                </a:rPr>
                <a:t>30-40%</a:t>
              </a:r>
              <a:endParaRPr lang="ru-RU" sz="1300" dirty="0"/>
            </a:p>
          </p:txBody>
        </p:sp>
        <p:pic>
          <p:nvPicPr>
            <p:cNvPr id="24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981" y="6656702"/>
              <a:ext cx="1104188" cy="7349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2149114" y="7525051"/>
              <a:ext cx="1556955" cy="594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dirty="0" smtClean="0">
                  <a:cs typeface="Times New Roman" pitchFamily="18" charset="0"/>
                </a:rPr>
                <a:t>Сокращение  временных, материальных затрат</a:t>
              </a:r>
              <a:endParaRPr lang="ru-RU" sz="1300" dirty="0">
                <a:cs typeface="Times New Roman" pitchFamily="18" charset="0"/>
              </a:endParaRPr>
            </a:p>
            <a:p>
              <a:pPr algn="ctr"/>
              <a:r>
                <a:rPr lang="ru-RU" sz="1300" dirty="0">
                  <a:cs typeface="Times New Roman" pitchFamily="18" charset="0"/>
                </a:rPr>
                <a:t>на  10-30%</a:t>
              </a:r>
              <a:endParaRPr lang="ru-RU" sz="1300" dirty="0"/>
            </a:p>
          </p:txBody>
        </p:sp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1483" y="6656702"/>
              <a:ext cx="1121218" cy="72078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3643194" y="7525049"/>
              <a:ext cx="1397794" cy="727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dirty="0" smtClean="0">
                  <a:cs typeface="Times New Roman" pitchFamily="18" charset="0"/>
                </a:rPr>
                <a:t>Персонал </a:t>
              </a:r>
              <a:r>
                <a:rPr lang="ru-RU" sz="1300" dirty="0">
                  <a:cs typeface="Times New Roman" pitchFamily="18" charset="0"/>
                </a:rPr>
                <a:t>обучен инструментам повышения эффективности процессов</a:t>
              </a:r>
              <a:endParaRPr lang="ru-RU" sz="1300" dirty="0"/>
            </a:p>
          </p:txBody>
        </p:sp>
        <p:pic>
          <p:nvPicPr>
            <p:cNvPr id="28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151" y="6684971"/>
              <a:ext cx="1213338" cy="70670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6805436" y="7507843"/>
              <a:ext cx="1397794" cy="7279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300" dirty="0" smtClean="0">
                  <a:cs typeface="Times New Roman" pitchFamily="18" charset="0"/>
                </a:rPr>
                <a:t>Повышение эффективности </a:t>
              </a:r>
              <a:r>
                <a:rPr lang="ru-RU" sz="1300" dirty="0">
                  <a:cs typeface="Times New Roman" pitchFamily="18" charset="0"/>
                </a:rPr>
                <a:t>управления пространством и временем </a:t>
              </a:r>
              <a:r>
                <a:rPr lang="ru-RU" sz="1300" dirty="0" smtClean="0">
                  <a:cs typeface="Times New Roman" pitchFamily="18" charset="0"/>
                </a:rPr>
                <a:t>в </a:t>
              </a:r>
              <a:r>
                <a:rPr lang="ru-RU" sz="1300" dirty="0">
                  <a:cs typeface="Times New Roman" pitchFamily="18" charset="0"/>
                </a:rPr>
                <a:t>2 раза </a:t>
              </a:r>
              <a:endParaRPr lang="ru-RU" sz="1300" dirty="0"/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737442" y="1887084"/>
            <a:ext cx="1642569" cy="595523"/>
          </a:xfrm>
          <a:prstGeom prst="rect">
            <a:avLst/>
          </a:prstGeom>
        </p:spPr>
        <p:txBody>
          <a:bodyPr wrap="square" lIns="193524" tIns="96762" rIns="193524" bIns="96762">
            <a:spAutoFit/>
          </a:bodyPr>
          <a:lstStyle/>
          <a:p>
            <a:pPr algn="ctr"/>
            <a:r>
              <a:rPr lang="ru-RU" sz="1300" b="1" dirty="0">
                <a:cs typeface="Times New Roman" pitchFamily="18" charset="0"/>
              </a:rPr>
              <a:t>Определение направлений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314489" y="1779344"/>
            <a:ext cx="1977419" cy="795578"/>
          </a:xfrm>
          <a:prstGeom prst="rect">
            <a:avLst/>
          </a:prstGeom>
        </p:spPr>
        <p:txBody>
          <a:bodyPr wrap="square" lIns="193524" tIns="96762" rIns="193524" bIns="96762">
            <a:spAutoFit/>
          </a:bodyPr>
          <a:lstStyle/>
          <a:p>
            <a:pPr algn="ctr"/>
            <a:r>
              <a:rPr lang="ru-RU" sz="1300" b="1" dirty="0">
                <a:cs typeface="Times New Roman" pitchFamily="18" charset="0"/>
              </a:rPr>
              <a:t>Формирование проектной команды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077794" y="1779344"/>
            <a:ext cx="1910591" cy="795578"/>
          </a:xfrm>
          <a:prstGeom prst="rect">
            <a:avLst/>
          </a:prstGeom>
        </p:spPr>
        <p:txBody>
          <a:bodyPr wrap="square" lIns="193524" tIns="96762" rIns="193524" bIns="96762">
            <a:spAutoFit/>
          </a:bodyPr>
          <a:lstStyle/>
          <a:p>
            <a:pPr algn="ctr"/>
            <a:r>
              <a:rPr lang="ru-RU" sz="1300" b="1" dirty="0">
                <a:cs typeface="Times New Roman" pitchFamily="18" charset="0"/>
              </a:rPr>
              <a:t>Обучение проектной команды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248390" y="1736323"/>
            <a:ext cx="2836324" cy="995633"/>
          </a:xfrm>
          <a:prstGeom prst="rect">
            <a:avLst/>
          </a:prstGeom>
        </p:spPr>
        <p:txBody>
          <a:bodyPr wrap="square" lIns="193524" tIns="96762" rIns="193524" bIns="96762">
            <a:spAutoFit/>
          </a:bodyPr>
          <a:lstStyle/>
          <a:p>
            <a:pPr algn="ctr"/>
            <a:r>
              <a:rPr lang="ru-RU" sz="1300" b="1" dirty="0">
                <a:cs typeface="Times New Roman" pitchFamily="18" charset="0"/>
              </a:rPr>
              <a:t>Реализация проекта в соответствии с выбранными направлениями взаимодействия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153545" y="1787057"/>
            <a:ext cx="2921906" cy="795578"/>
          </a:xfrm>
          <a:prstGeom prst="rect">
            <a:avLst/>
          </a:prstGeom>
        </p:spPr>
        <p:txBody>
          <a:bodyPr wrap="square" lIns="193524" tIns="96762" rIns="193524" bIns="96762">
            <a:spAutoFit/>
          </a:bodyPr>
          <a:lstStyle/>
          <a:p>
            <a:pPr algn="ctr"/>
            <a:r>
              <a:rPr lang="ru-RU" sz="1300" b="1" dirty="0">
                <a:cs typeface="Times New Roman" pitchFamily="18" charset="0"/>
              </a:rPr>
              <a:t>Подведение итогов проекта. </a:t>
            </a:r>
          </a:p>
          <a:p>
            <a:pPr algn="ctr"/>
            <a:r>
              <a:rPr lang="ru-RU" sz="1300" b="1" dirty="0">
                <a:cs typeface="Times New Roman" pitchFamily="18" charset="0"/>
              </a:rPr>
              <a:t>Определение направлений дальнейшего взаимодействия</a:t>
            </a:r>
          </a:p>
        </p:txBody>
      </p:sp>
      <p:sp>
        <p:nvSpPr>
          <p:cNvPr id="47" name="Rectangle 4"/>
          <p:cNvSpPr>
            <a:spLocks noChangeArrowheads="1"/>
          </p:cNvSpPr>
          <p:nvPr/>
        </p:nvSpPr>
        <p:spPr bwMode="auto">
          <a:xfrm>
            <a:off x="11341881" y="-1336270"/>
            <a:ext cx="96754" cy="234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1700" dirty="0">
                <a:solidFill>
                  <a:srgbClr val="000000"/>
                </a:solidFill>
              </a:rPr>
              <a:t> </a:t>
            </a:r>
            <a:endParaRPr lang="en-GB" sz="17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1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4"/>
          <a:stretch/>
        </p:blipFill>
        <p:spPr bwMode="auto">
          <a:xfrm>
            <a:off x="5943" y="2117"/>
            <a:ext cx="7722128" cy="68579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5"/>
          <p:cNvSpPr txBox="1">
            <a:spLocks noGrp="1"/>
          </p:cNvSpPr>
          <p:nvPr/>
        </p:nvSpPr>
        <p:spPr bwMode="auto">
          <a:xfrm>
            <a:off x="9347200" y="65722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b="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89797" y="1268760"/>
            <a:ext cx="11502203" cy="0"/>
          </a:xfrm>
          <a:prstGeom prst="line">
            <a:avLst/>
          </a:prstGeom>
          <a:ln w="19050">
            <a:solidFill>
              <a:srgbClr val="F8C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0224184" y="1105623"/>
            <a:ext cx="60914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1700" dirty="0">
                <a:solidFill>
                  <a:srgbClr val="000000"/>
                </a:solidFill>
              </a:rPr>
              <a:t> </a:t>
            </a:r>
            <a:endParaRPr lang="en-GB" dirty="0">
              <a:solidFill>
                <a:srgbClr val="333399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857" y="319796"/>
            <a:ext cx="4566044" cy="852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184" y="1341072"/>
            <a:ext cx="1447932" cy="156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087060" y="2014523"/>
            <a:ext cx="7677638" cy="2123658"/>
          </a:xfrm>
        </p:spPr>
        <p:txBody>
          <a:bodyPr/>
          <a:lstStyle/>
          <a:p>
            <a:pPr algn="ctr" hangingPunct="0"/>
            <a:r>
              <a:rPr lang="ru-RU" sz="4400" dirty="0" smtClean="0">
                <a:solidFill>
                  <a:srgbClr val="006699"/>
                </a:solidFill>
              </a:rPr>
              <a:t>Выбран </a:t>
            </a:r>
            <a:r>
              <a:rPr lang="ru-RU" sz="4400" dirty="0">
                <a:solidFill>
                  <a:srgbClr val="006699"/>
                </a:solidFill>
              </a:rPr>
              <a:t>п</a:t>
            </a:r>
            <a:r>
              <a:rPr lang="ru-RU" sz="4400" dirty="0" smtClean="0">
                <a:solidFill>
                  <a:srgbClr val="006699"/>
                </a:solidFill>
              </a:rPr>
              <a:t>роект</a:t>
            </a:r>
            <a:r>
              <a:rPr lang="ru-RU" sz="4400" dirty="0" smtClean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ru-RU" sz="4400" dirty="0" smtClean="0">
                <a:solidFill>
                  <a:srgbClr val="006699"/>
                </a:solidFill>
              </a:rPr>
              <a:t>«Обслуживание пациента в регистратуре»</a:t>
            </a:r>
            <a:endParaRPr lang="ru-RU" sz="4400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4"/>
          <a:stretch/>
        </p:blipFill>
        <p:spPr bwMode="auto">
          <a:xfrm>
            <a:off x="1742" y="2117"/>
            <a:ext cx="77221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5"/>
          <p:cNvSpPr txBox="1">
            <a:spLocks noGrp="1"/>
          </p:cNvSpPr>
          <p:nvPr/>
        </p:nvSpPr>
        <p:spPr bwMode="auto">
          <a:xfrm>
            <a:off x="9347200" y="65722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00" b="0" dirty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89797" y="1268760"/>
            <a:ext cx="11502203" cy="0"/>
          </a:xfrm>
          <a:prstGeom prst="line">
            <a:avLst/>
          </a:prstGeom>
          <a:ln w="19050">
            <a:solidFill>
              <a:srgbClr val="F8C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0224184" y="1105623"/>
            <a:ext cx="60914" cy="23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1700" dirty="0">
                <a:solidFill>
                  <a:srgbClr val="000000"/>
                </a:solidFill>
              </a:rPr>
              <a:t> </a:t>
            </a:r>
            <a:endParaRPr lang="en-GB" dirty="0">
              <a:solidFill>
                <a:srgbClr val="333399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95724515"/>
              </p:ext>
            </p:extLst>
          </p:nvPr>
        </p:nvGraphicFramePr>
        <p:xfrm>
          <a:off x="335360" y="1341072"/>
          <a:ext cx="6105539" cy="4392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231904" y="1424544"/>
            <a:ext cx="542392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15000"/>
              </a:spcBef>
              <a:buClr>
                <a:srgbClr val="FFFFFF"/>
              </a:buClr>
              <a:buSzPct val="80000"/>
            </a:pPr>
            <a:r>
              <a:rPr lang="ru-RU" altLang="ru-RU" dirty="0">
                <a:solidFill>
                  <a:srgbClr val="4D4D4D"/>
                </a:solidFill>
              </a:rPr>
              <a:t>Определение возможностей для совершенствования деятельности</a:t>
            </a:r>
            <a:endParaRPr lang="en-GB" altLang="ru-RU" dirty="0">
              <a:solidFill>
                <a:srgbClr val="4D4D4D"/>
              </a:solidFill>
            </a:endParaRPr>
          </a:p>
        </p:txBody>
      </p:sp>
      <p:sp>
        <p:nvSpPr>
          <p:cNvPr id="28" name="Rectangle 2056"/>
          <p:cNvSpPr>
            <a:spLocks noChangeArrowheads="1"/>
          </p:cNvSpPr>
          <p:nvPr/>
        </p:nvSpPr>
        <p:spPr bwMode="auto">
          <a:xfrm>
            <a:off x="5539403" y="2348880"/>
            <a:ext cx="5518581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5000"/>
              </a:spcBef>
              <a:buClr>
                <a:srgbClr val="FFFFFF"/>
              </a:buClr>
              <a:buSzPct val="80000"/>
              <a:buFont typeface="Wingdings" pitchFamily="2" charset="2"/>
              <a:buNone/>
            </a:pPr>
            <a:r>
              <a:rPr lang="ru-RU" altLang="ru-RU" dirty="0">
                <a:solidFill>
                  <a:srgbClr val="4D4D4D"/>
                </a:solidFill>
                <a:latin typeface="+mn-lt"/>
              </a:rPr>
              <a:t>Понимание процесса и его текущего уровня эффективности</a:t>
            </a:r>
            <a:endParaRPr lang="en-GB" altLang="ru-RU" dirty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29" name="Rectangle 2056"/>
          <p:cNvSpPr>
            <a:spLocks noChangeArrowheads="1"/>
          </p:cNvSpPr>
          <p:nvPr/>
        </p:nvSpPr>
        <p:spPr bwMode="auto">
          <a:xfrm>
            <a:off x="5903979" y="3375400"/>
            <a:ext cx="5327915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5000"/>
              </a:spcBef>
              <a:buClr>
                <a:srgbClr val="FFFFFF"/>
              </a:buClr>
              <a:buSzPct val="80000"/>
              <a:buFont typeface="Wingdings" pitchFamily="2" charset="2"/>
              <a:buNone/>
            </a:pPr>
            <a:r>
              <a:rPr lang="ru-RU" altLang="ru-RU" dirty="0">
                <a:solidFill>
                  <a:srgbClr val="4D4D4D"/>
                </a:solidFill>
                <a:latin typeface="+mn-lt"/>
              </a:rPr>
              <a:t>Поиск основных источников проблем</a:t>
            </a:r>
            <a:endParaRPr lang="en-GB" altLang="ru-RU" dirty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30" name="Rectangle 2056"/>
          <p:cNvSpPr>
            <a:spLocks noChangeArrowheads="1"/>
          </p:cNvSpPr>
          <p:nvPr/>
        </p:nvSpPr>
        <p:spPr bwMode="auto">
          <a:xfrm>
            <a:off x="6291551" y="4034136"/>
            <a:ext cx="539669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5000"/>
              </a:spcBef>
              <a:buClr>
                <a:srgbClr val="FFFFFF"/>
              </a:buClr>
              <a:buSzPct val="80000"/>
              <a:buFont typeface="Wingdings" pitchFamily="2" charset="2"/>
              <a:buNone/>
            </a:pPr>
            <a:r>
              <a:rPr lang="ru-RU" altLang="ru-RU" dirty="0">
                <a:solidFill>
                  <a:srgbClr val="4D4D4D"/>
                </a:solidFill>
                <a:latin typeface="+mn-lt"/>
              </a:rPr>
              <a:t>Разработка и внедрение решений по улучшению процесса на основании выявленных факторов</a:t>
            </a:r>
            <a:endParaRPr lang="en-GB" altLang="ru-RU" dirty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31" name="Rectangle 2056"/>
          <p:cNvSpPr>
            <a:spLocks noChangeArrowheads="1"/>
          </p:cNvSpPr>
          <p:nvPr/>
        </p:nvSpPr>
        <p:spPr bwMode="auto">
          <a:xfrm>
            <a:off x="6576053" y="5175600"/>
            <a:ext cx="5499115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5000"/>
              </a:spcBef>
              <a:buClr>
                <a:srgbClr val="FFFFFF"/>
              </a:buClr>
              <a:buSzPct val="80000"/>
              <a:buFont typeface="Wingdings" pitchFamily="2" charset="2"/>
              <a:buNone/>
            </a:pPr>
            <a:r>
              <a:rPr lang="ru-RU" altLang="ru-RU" dirty="0">
                <a:solidFill>
                  <a:srgbClr val="4D4D4D"/>
                </a:solidFill>
                <a:latin typeface="+mn-lt"/>
              </a:rPr>
              <a:t>Закрепление разработанных решений</a:t>
            </a:r>
            <a:endParaRPr lang="en-GB" altLang="ru-RU" dirty="0">
              <a:solidFill>
                <a:srgbClr val="4D4D4D"/>
              </a:solidFill>
              <a:latin typeface="+mn-lt"/>
            </a:endParaRPr>
          </a:p>
        </p:txBody>
      </p:sp>
      <p:sp>
        <p:nvSpPr>
          <p:cNvPr id="32" name="Rounded Rectangle 19"/>
          <p:cNvSpPr/>
          <p:nvPr>
            <p:custDataLst>
              <p:tags r:id="rId1"/>
            </p:custDataLst>
          </p:nvPr>
        </p:nvSpPr>
        <p:spPr bwMode="auto">
          <a:xfrm>
            <a:off x="1977656" y="5949281"/>
            <a:ext cx="9974994" cy="811983"/>
          </a:xfrm>
          <a:prstGeom prst="round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740027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10000"/>
              </a:lnSpc>
              <a:spcBef>
                <a:spcPct val="40000"/>
              </a:spcBef>
              <a:tabLst>
                <a:tab pos="87313" algn="l"/>
                <a:tab pos="801688" algn="l"/>
              </a:tabLst>
              <a:defRPr/>
            </a:pP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DMAIC </a:t>
            </a:r>
            <a:r>
              <a:rPr lang="ru-RU" b="1" dirty="0">
                <a:solidFill>
                  <a:schemeClr val="tx1"/>
                </a:solidFill>
                <a:cs typeface="Arial" pitchFamily="34" charset="0"/>
              </a:rPr>
              <a:t>– четко структурированный процесс реализации проектов совершенствования, который носит циклический характер</a:t>
            </a:r>
            <a:endParaRPr lang="en-US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477146" y="554449"/>
            <a:ext cx="10465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Этапы </a:t>
            </a:r>
            <a:r>
              <a:rPr lang="ru-RU" sz="2800" b="1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29949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107" y="22638"/>
            <a:ext cx="3692893" cy="290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4"/>
          <a:stretch/>
        </p:blipFill>
        <p:spPr bwMode="auto">
          <a:xfrm>
            <a:off x="-102802" y="1"/>
            <a:ext cx="7722128" cy="6857999"/>
          </a:xfrm>
          <a:prstGeom prst="rect">
            <a:avLst/>
          </a:prstGeom>
          <a:solidFill>
            <a:srgbClr val="33CCCC"/>
          </a:solidFill>
          <a:ln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5"/>
          <p:cNvSpPr txBox="1">
            <a:spLocks noGrp="1"/>
          </p:cNvSpPr>
          <p:nvPr/>
        </p:nvSpPr>
        <p:spPr bwMode="auto">
          <a:xfrm>
            <a:off x="9347200" y="65722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/>
          </p:cNvSpPr>
          <p:nvPr/>
        </p:nvSpPr>
        <p:spPr bwMode="auto">
          <a:xfrm>
            <a:off x="603329" y="367154"/>
            <a:ext cx="8994292" cy="51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 anchor="ctr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Описание процесса на верхнем уровне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89797" y="938067"/>
            <a:ext cx="11502203" cy="0"/>
          </a:xfrm>
          <a:prstGeom prst="line">
            <a:avLst/>
          </a:prstGeom>
          <a:ln w="19050">
            <a:solidFill>
              <a:srgbClr val="F8C2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0224184" y="1105623"/>
            <a:ext cx="81754" cy="31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300" dirty="0">
                <a:solidFill>
                  <a:srgbClr val="000000"/>
                </a:solidFill>
              </a:rPr>
              <a:t> </a:t>
            </a:r>
            <a:endParaRPr lang="en-GB" dirty="0">
              <a:solidFill>
                <a:srgbClr val="333399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2764218" y="1028734"/>
            <a:ext cx="2038519" cy="721037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1917" tIns="60958" rIns="121917" bIns="60958"/>
          <a:lstStyle/>
          <a:p>
            <a:pPr algn="ctr" eaLnBrk="0" hangingPunct="0"/>
            <a:r>
              <a:rPr lang="ru-RU" sz="1900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Входы</a:t>
            </a:r>
          </a:p>
          <a:p>
            <a:pPr algn="ctr" eaLnBrk="0" hangingPunct="0"/>
            <a:r>
              <a:rPr lang="en-US" sz="1900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Inputs</a:t>
            </a:r>
            <a:endParaRPr lang="ru-RU" sz="1900" b="1" dirty="0">
              <a:solidFill>
                <a:schemeClr val="bg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4988751" y="1028734"/>
            <a:ext cx="2038519" cy="721037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1917" tIns="60958" rIns="121917" bIns="60958"/>
          <a:lstStyle/>
          <a:p>
            <a:pPr algn="ctr" eaLnBrk="0" hangingPunct="0"/>
            <a:r>
              <a:rPr lang="ru-RU" sz="1900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Процесс</a:t>
            </a:r>
          </a:p>
          <a:p>
            <a:pPr algn="ctr" eaLnBrk="0" hangingPunct="0"/>
            <a:r>
              <a:rPr lang="en-US" sz="1900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Process</a:t>
            </a: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7316367" y="1028734"/>
            <a:ext cx="2038519" cy="721037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1917" tIns="60958" rIns="121917" bIns="60958"/>
          <a:lstStyle/>
          <a:p>
            <a:pPr algn="ctr" eaLnBrk="0" hangingPunct="0"/>
            <a:r>
              <a:rPr lang="ru-RU" sz="1900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Результаты</a:t>
            </a:r>
          </a:p>
          <a:p>
            <a:pPr algn="ctr" eaLnBrk="0" hangingPunct="0"/>
            <a:r>
              <a:rPr lang="en-US" sz="1900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Outputs</a:t>
            </a: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9750341" y="1028734"/>
            <a:ext cx="2038519" cy="721037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1917" tIns="60958" rIns="121917" bIns="60958"/>
          <a:lstStyle/>
          <a:p>
            <a:pPr algn="ctr" eaLnBrk="0" hangingPunct="0"/>
            <a:r>
              <a:rPr lang="ru-RU" sz="1900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Клиенты</a:t>
            </a:r>
            <a:br>
              <a:rPr lang="ru-RU" sz="1900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</a:br>
            <a:r>
              <a:rPr lang="en-US" sz="1900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Customers</a:t>
            </a: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331154" y="1028734"/>
            <a:ext cx="2038519" cy="721037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121917" tIns="60958" rIns="121917" bIns="60958"/>
          <a:lstStyle/>
          <a:p>
            <a:pPr algn="ctr" eaLnBrk="0" hangingPunct="0"/>
            <a:r>
              <a:rPr lang="ru-RU" sz="1900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Поставщики </a:t>
            </a:r>
            <a:r>
              <a:rPr lang="en-US" sz="1900" b="1" dirty="0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Suppliers</a:t>
            </a: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2693101" y="1784451"/>
            <a:ext cx="2027755" cy="47878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900"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7316367" y="1787122"/>
            <a:ext cx="2130323" cy="4787801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900"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9726317" y="1787122"/>
            <a:ext cx="2130323" cy="478512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900"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335361" y="1784450"/>
            <a:ext cx="2038519" cy="478780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121917" tIns="60958" rIns="121917" bIns="60958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426693" y="1892829"/>
            <a:ext cx="1847439" cy="461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648" tIns="59265" rIns="120648" bIns="59265">
            <a:spAutoFit/>
          </a:bodyPr>
          <a:lstStyle/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200" i="1" dirty="0">
                <a:latin typeface="Arial" pitchFamily="34" charset="0"/>
              </a:rPr>
              <a:t>Пациент (ОМС, ДМС, платные услуги)</a:t>
            </a: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200" i="1" dirty="0" smtClean="0">
                <a:latin typeface="Arial" pitchFamily="34" charset="0"/>
              </a:rPr>
              <a:t>ОБ</a:t>
            </a:r>
            <a:endParaRPr lang="ru-RU" sz="1200" i="1" dirty="0">
              <a:latin typeface="Arial" pitchFamily="34" charset="0"/>
            </a:endParaRP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200" i="1" dirty="0" smtClean="0">
                <a:latin typeface="Arial" pitchFamily="34" charset="0"/>
              </a:rPr>
              <a:t>Страховые компании</a:t>
            </a: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200" i="1" dirty="0" smtClean="0">
                <a:latin typeface="Arial" pitchFamily="34" charset="0"/>
              </a:rPr>
              <a:t>Компании/</a:t>
            </a:r>
            <a:r>
              <a:rPr lang="ru-RU" sz="1200" i="1" dirty="0" err="1" smtClean="0">
                <a:latin typeface="Arial" pitchFamily="34" charset="0"/>
              </a:rPr>
              <a:t>гос</a:t>
            </a:r>
            <a:r>
              <a:rPr lang="ru-RU" sz="1200" i="1" dirty="0" smtClean="0">
                <a:latin typeface="Arial" pitchFamily="34" charset="0"/>
              </a:rPr>
              <a:t> организации</a:t>
            </a:r>
            <a:endParaRPr lang="ru-RU" sz="1200" i="1" dirty="0">
              <a:latin typeface="Arial" pitchFamily="34" charset="0"/>
            </a:endParaRP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200" i="1" dirty="0" smtClean="0">
                <a:latin typeface="Arial" pitchFamily="34" charset="0"/>
              </a:rPr>
              <a:t>Родственники (при обслуживании детей)</a:t>
            </a:r>
            <a:endParaRPr lang="ru-RU" sz="1200" i="1" dirty="0">
              <a:latin typeface="Arial" pitchFamily="34" charset="0"/>
            </a:endParaRP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200" i="1" dirty="0">
                <a:latin typeface="Arial" pitchFamily="34" charset="0"/>
              </a:rPr>
              <a:t>Врач </a:t>
            </a:r>
            <a:endParaRPr lang="ru-RU" sz="1200" i="1" dirty="0" smtClean="0">
              <a:latin typeface="Arial" pitchFamily="34" charset="0"/>
            </a:endParaRP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200" i="1" dirty="0" smtClean="0">
                <a:latin typeface="Arial" pitchFamily="34" charset="0"/>
              </a:rPr>
              <a:t>Законный представитель</a:t>
            </a:r>
            <a:endParaRPr lang="en-GB" sz="1200" i="1" dirty="0">
              <a:latin typeface="Arial" pitchFamily="34" charset="0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2604977" y="1839956"/>
            <a:ext cx="2218448" cy="471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648" tIns="59265" rIns="120648" bIns="59265">
            <a:spAutoFit/>
          </a:bodyPr>
          <a:lstStyle/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050" i="1" dirty="0">
                <a:latin typeface="Arial" pitchFamily="34" charset="0"/>
              </a:rPr>
              <a:t>Потребность в </a:t>
            </a:r>
            <a:r>
              <a:rPr lang="ru-RU" sz="1050" i="1" dirty="0" smtClean="0">
                <a:latin typeface="Arial" pitchFamily="34" charset="0"/>
              </a:rPr>
              <a:t>услуге (звонок, личное </a:t>
            </a:r>
            <a:r>
              <a:rPr lang="ru-RU" sz="1050" i="1" dirty="0" err="1" smtClean="0">
                <a:latin typeface="Arial" pitchFamily="34" charset="0"/>
              </a:rPr>
              <a:t>обращ</a:t>
            </a:r>
            <a:r>
              <a:rPr lang="ru-RU" sz="1050" i="1" dirty="0" smtClean="0">
                <a:latin typeface="Arial" pitchFamily="34" charset="0"/>
              </a:rPr>
              <a:t>.)</a:t>
            </a: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050" i="1" dirty="0" smtClean="0">
                <a:latin typeface="Arial" pitchFamily="34" charset="0"/>
              </a:rPr>
              <a:t>Документы пациента (паспорт, страх полис, </a:t>
            </a:r>
            <a:r>
              <a:rPr lang="ru-RU" sz="1050" i="1" dirty="0" err="1" smtClean="0">
                <a:latin typeface="Arial" pitchFamily="34" charset="0"/>
              </a:rPr>
              <a:t>удост</a:t>
            </a:r>
            <a:r>
              <a:rPr lang="ru-RU" sz="1050" i="1" dirty="0" smtClean="0">
                <a:latin typeface="Arial" pitchFamily="34" charset="0"/>
              </a:rPr>
              <a:t> </a:t>
            </a:r>
            <a:r>
              <a:rPr lang="ru-RU" sz="1050" i="1" dirty="0" err="1" smtClean="0">
                <a:latin typeface="Arial" pitchFamily="34" charset="0"/>
              </a:rPr>
              <a:t>вет</a:t>
            </a:r>
            <a:r>
              <a:rPr lang="ru-RU" sz="1050" i="1" dirty="0" smtClean="0">
                <a:latin typeface="Arial" pitchFamily="34" charset="0"/>
              </a:rPr>
              <a:t> труда, </a:t>
            </a:r>
            <a:r>
              <a:rPr lang="ru-RU" sz="1050" i="1" dirty="0" err="1" smtClean="0">
                <a:latin typeface="Arial" pitchFamily="34" charset="0"/>
              </a:rPr>
              <a:t>св</a:t>
            </a:r>
            <a:r>
              <a:rPr lang="ru-RU" sz="1050" i="1" dirty="0" smtClean="0">
                <a:latin typeface="Arial" pitchFamily="34" charset="0"/>
              </a:rPr>
              <a:t>-во о </a:t>
            </a:r>
            <a:r>
              <a:rPr lang="ru-RU" sz="1050" i="1" dirty="0" err="1" smtClean="0">
                <a:latin typeface="Arial" pitchFamily="34" charset="0"/>
              </a:rPr>
              <a:t>рожд</a:t>
            </a:r>
            <a:r>
              <a:rPr lang="ru-RU" sz="1050" i="1" dirty="0" smtClean="0">
                <a:latin typeface="Arial" pitchFamily="34" charset="0"/>
              </a:rPr>
              <a:t>, доверенность, </a:t>
            </a:r>
            <a:r>
              <a:rPr lang="ru-RU" sz="1050" i="1" dirty="0" err="1" smtClean="0">
                <a:latin typeface="Arial" pitchFamily="34" charset="0"/>
              </a:rPr>
              <a:t>снилс</a:t>
            </a:r>
            <a:r>
              <a:rPr lang="ru-RU" sz="1050" i="1" dirty="0" smtClean="0">
                <a:latin typeface="Arial" pitchFamily="34" charset="0"/>
              </a:rPr>
              <a:t>)</a:t>
            </a:r>
            <a:endParaRPr lang="en-GB" sz="1050" i="1" dirty="0">
              <a:latin typeface="Arial" pitchFamily="34" charset="0"/>
            </a:endParaRP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050" i="1" dirty="0" smtClean="0">
                <a:latin typeface="Arial" pitchFamily="34" charset="0"/>
              </a:rPr>
              <a:t>Гарантийное письмо</a:t>
            </a: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050" i="1" dirty="0" smtClean="0">
                <a:latin typeface="Arial" pitchFamily="34" charset="0"/>
              </a:rPr>
              <a:t>Списки страховых компаний</a:t>
            </a: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050" i="1" dirty="0" smtClean="0">
                <a:latin typeface="Arial" pitchFamily="34" charset="0"/>
              </a:rPr>
              <a:t>Договор/направление</a:t>
            </a: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050" i="1" dirty="0" smtClean="0">
                <a:latin typeface="Arial" pitchFamily="34" charset="0"/>
              </a:rPr>
              <a:t>Карточка</a:t>
            </a: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050" i="1" dirty="0" err="1" smtClean="0">
                <a:latin typeface="Arial" pitchFamily="34" charset="0"/>
              </a:rPr>
              <a:t>Стат.талон</a:t>
            </a:r>
            <a:endParaRPr lang="ru-RU" sz="1050" i="1" dirty="0">
              <a:latin typeface="Arial" pitchFamily="34" charset="0"/>
            </a:endParaRP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050" i="1" dirty="0" smtClean="0">
                <a:latin typeface="Arial" pitchFamily="34" charset="0"/>
              </a:rPr>
              <a:t>Внутренняя </a:t>
            </a:r>
            <a:r>
              <a:rPr lang="ru-RU" sz="1050" i="1" dirty="0">
                <a:latin typeface="Arial" pitchFamily="34" charset="0"/>
              </a:rPr>
              <a:t>документация, требования, планы</a:t>
            </a:r>
            <a:endParaRPr lang="en-GB" sz="1050" i="1" dirty="0">
              <a:latin typeface="Arial" pitchFamily="34" charset="0"/>
            </a:endParaRPr>
          </a:p>
        </p:txBody>
      </p:sp>
      <p:sp>
        <p:nvSpPr>
          <p:cNvPr id="46" name="Овал 10"/>
          <p:cNvSpPr>
            <a:spLocks noChangeArrowheads="1"/>
          </p:cNvSpPr>
          <p:nvPr/>
        </p:nvSpPr>
        <p:spPr bwMode="auto">
          <a:xfrm>
            <a:off x="4980866" y="1787122"/>
            <a:ext cx="2054281" cy="6817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1058307">
              <a:lnSpc>
                <a:spcPct val="90000"/>
              </a:lnSpc>
            </a:pPr>
            <a:r>
              <a:rPr lang="ru-RU" sz="1300" i="1" dirty="0"/>
              <a:t>Клиент вошел в больницу</a:t>
            </a:r>
          </a:p>
        </p:txBody>
      </p:sp>
      <p:sp>
        <p:nvSpPr>
          <p:cNvPr id="47" name="Овал 11"/>
          <p:cNvSpPr>
            <a:spLocks noChangeArrowheads="1"/>
          </p:cNvSpPr>
          <p:nvPr/>
        </p:nvSpPr>
        <p:spPr bwMode="auto">
          <a:xfrm>
            <a:off x="4972988" y="6092489"/>
            <a:ext cx="2070041" cy="65983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lIns="121917" tIns="60958" rIns="121917" bIns="60958" anchor="ctr"/>
          <a:lstStyle/>
          <a:p>
            <a:pPr algn="ctr" defTabSz="1058307">
              <a:lnSpc>
                <a:spcPct val="90000"/>
              </a:lnSpc>
            </a:pPr>
            <a:r>
              <a:rPr lang="ru-RU" sz="1300" i="1" dirty="0"/>
              <a:t>Клиент получил услугу</a:t>
            </a:r>
          </a:p>
        </p:txBody>
      </p:sp>
      <p:sp>
        <p:nvSpPr>
          <p:cNvPr id="48" name="Прямоугольник 12"/>
          <p:cNvSpPr>
            <a:spLocks noChangeArrowheads="1"/>
          </p:cNvSpPr>
          <p:nvPr/>
        </p:nvSpPr>
        <p:spPr bwMode="auto">
          <a:xfrm>
            <a:off x="5004461" y="2564904"/>
            <a:ext cx="2140615" cy="358544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 anchor="ctr"/>
          <a:lstStyle/>
          <a:p>
            <a:pPr algn="ctr" eaLnBrk="0" hangingPunct="0"/>
            <a:r>
              <a:rPr lang="ru-RU" sz="1200" i="1" dirty="0">
                <a:latin typeface="Arial Narrow" pitchFamily="34" charset="0"/>
              </a:rPr>
              <a:t>Приветствие, </a:t>
            </a:r>
            <a:r>
              <a:rPr lang="ru-RU" sz="1200" i="1" dirty="0" smtClean="0">
                <a:latin typeface="Arial Narrow" pitchFamily="34" charset="0"/>
              </a:rPr>
              <a:t>уточнение </a:t>
            </a:r>
            <a:r>
              <a:rPr lang="ru-RU" sz="1200" i="1" dirty="0">
                <a:latin typeface="Arial Narrow" pitchFamily="34" charset="0"/>
              </a:rPr>
              <a:t>потребности</a:t>
            </a:r>
          </a:p>
        </p:txBody>
      </p:sp>
      <p:sp>
        <p:nvSpPr>
          <p:cNvPr id="53" name="Прямоугольник 12"/>
          <p:cNvSpPr>
            <a:spLocks noChangeArrowheads="1"/>
          </p:cNvSpPr>
          <p:nvPr/>
        </p:nvSpPr>
        <p:spPr bwMode="auto">
          <a:xfrm>
            <a:off x="5004461" y="3140969"/>
            <a:ext cx="2140616" cy="37506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 anchor="ctr"/>
          <a:lstStyle/>
          <a:p>
            <a:pPr algn="ctr" eaLnBrk="0" hangingPunct="0"/>
            <a:r>
              <a:rPr lang="ru-RU" sz="1200" i="1" dirty="0" smtClean="0">
                <a:latin typeface="Arial Narrow" pitchFamily="34" charset="0"/>
              </a:rPr>
              <a:t>Идентификация клиента/ законного представителя</a:t>
            </a:r>
            <a:endParaRPr lang="ru-RU" sz="1200" i="1" dirty="0">
              <a:latin typeface="Arial Narrow" pitchFamily="34" charset="0"/>
            </a:endParaRPr>
          </a:p>
        </p:txBody>
      </p:sp>
      <p:sp>
        <p:nvSpPr>
          <p:cNvPr id="54" name="Прямоугольник 12"/>
          <p:cNvSpPr>
            <a:spLocks noChangeArrowheads="1"/>
          </p:cNvSpPr>
          <p:nvPr/>
        </p:nvSpPr>
        <p:spPr bwMode="auto">
          <a:xfrm>
            <a:off x="4823426" y="3747679"/>
            <a:ext cx="2424702" cy="40315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 anchor="ctr"/>
          <a:lstStyle/>
          <a:p>
            <a:pPr algn="ctr" eaLnBrk="0" hangingPunct="0"/>
            <a:r>
              <a:rPr lang="ru-RU" sz="1200" i="1" dirty="0">
                <a:latin typeface="Arial Narrow" pitchFamily="34" charset="0"/>
              </a:rPr>
              <a:t>Оформление </a:t>
            </a:r>
            <a:r>
              <a:rPr lang="ru-RU" sz="1200" i="1" dirty="0" smtClean="0">
                <a:latin typeface="Arial Narrow" pitchFamily="34" charset="0"/>
              </a:rPr>
              <a:t>документов, внесение данных в ПО, запись на прием</a:t>
            </a:r>
            <a:endParaRPr lang="ru-RU" sz="1200" i="1" dirty="0">
              <a:latin typeface="Arial Narrow" pitchFamily="34" charset="0"/>
            </a:endParaRPr>
          </a:p>
        </p:txBody>
      </p:sp>
      <p:sp>
        <p:nvSpPr>
          <p:cNvPr id="55" name="Прямоугольник 12"/>
          <p:cNvSpPr>
            <a:spLocks noChangeArrowheads="1"/>
          </p:cNvSpPr>
          <p:nvPr/>
        </p:nvSpPr>
        <p:spPr bwMode="auto">
          <a:xfrm>
            <a:off x="4975624" y="4357419"/>
            <a:ext cx="2169453" cy="38404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 anchor="ctr"/>
          <a:lstStyle/>
          <a:p>
            <a:pPr algn="ctr" eaLnBrk="0" hangingPunct="0"/>
            <a:r>
              <a:rPr lang="ru-RU" sz="1200" i="1" dirty="0">
                <a:latin typeface="Arial Narrow" pitchFamily="34" charset="0"/>
              </a:rPr>
              <a:t>Поиск </a:t>
            </a:r>
            <a:r>
              <a:rPr lang="ru-RU" sz="1200" i="1" dirty="0" smtClean="0">
                <a:latin typeface="Arial Narrow" pitchFamily="34" charset="0"/>
              </a:rPr>
              <a:t>карточки, выдача документации клиенту</a:t>
            </a:r>
            <a:endParaRPr lang="ru-RU" sz="1200" i="1" dirty="0">
              <a:latin typeface="Arial Narrow" pitchFamily="34" charset="0"/>
            </a:endParaRPr>
          </a:p>
        </p:txBody>
      </p:sp>
      <p:sp>
        <p:nvSpPr>
          <p:cNvPr id="57" name="Прямоугольник 12"/>
          <p:cNvSpPr>
            <a:spLocks noChangeArrowheads="1"/>
          </p:cNvSpPr>
          <p:nvPr/>
        </p:nvSpPr>
        <p:spPr bwMode="auto">
          <a:xfrm>
            <a:off x="4975625" y="4965171"/>
            <a:ext cx="2169453" cy="38404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 anchor="ctr"/>
          <a:lstStyle/>
          <a:p>
            <a:pPr algn="ctr" eaLnBrk="0" hangingPunct="0"/>
            <a:r>
              <a:rPr lang="ru-RU" sz="1200" i="1" dirty="0" smtClean="0">
                <a:latin typeface="Arial Narrow" pitchFamily="34" charset="0"/>
              </a:rPr>
              <a:t>Прощание, направление клиента</a:t>
            </a:r>
            <a:endParaRPr lang="ru-RU" sz="1200" i="1" dirty="0">
              <a:latin typeface="Arial Narrow" pitchFamily="34" charset="0"/>
            </a:endParaRPr>
          </a:p>
        </p:txBody>
      </p:sp>
      <p:sp>
        <p:nvSpPr>
          <p:cNvPr id="59" name="Прямоугольник 12"/>
          <p:cNvSpPr>
            <a:spLocks noChangeArrowheads="1"/>
          </p:cNvSpPr>
          <p:nvPr/>
        </p:nvSpPr>
        <p:spPr bwMode="auto">
          <a:xfrm>
            <a:off x="4982187" y="5555971"/>
            <a:ext cx="2162892" cy="38404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 anchor="ctr"/>
          <a:lstStyle/>
          <a:p>
            <a:pPr algn="ctr" eaLnBrk="0" hangingPunct="0"/>
            <a:r>
              <a:rPr lang="ru-RU" sz="1200" i="1" dirty="0" smtClean="0">
                <a:latin typeface="Arial Narrow" pitchFamily="34" charset="0"/>
              </a:rPr>
              <a:t>Формирование отчетов для </a:t>
            </a:r>
            <a:r>
              <a:rPr lang="ru-RU" sz="1200" i="1" dirty="0" err="1" smtClean="0">
                <a:latin typeface="Arial Narrow" pitchFamily="34" charset="0"/>
              </a:rPr>
              <a:t>внутр</a:t>
            </a:r>
            <a:r>
              <a:rPr lang="ru-RU" sz="1200" i="1" dirty="0" smtClean="0">
                <a:latin typeface="Arial Narrow" pitchFamily="34" charset="0"/>
              </a:rPr>
              <a:t>/внешнего использования</a:t>
            </a:r>
            <a:endParaRPr lang="ru-RU" sz="1200" i="1" dirty="0">
              <a:latin typeface="Arial Narrow" pitchFamily="34" charset="0"/>
            </a:endParaRPr>
          </a:p>
        </p:txBody>
      </p:sp>
      <p:sp>
        <p:nvSpPr>
          <p:cNvPr id="51" name="Стрелка вниз 17"/>
          <p:cNvSpPr>
            <a:spLocks noChangeArrowheads="1"/>
          </p:cNvSpPr>
          <p:nvPr/>
        </p:nvSpPr>
        <p:spPr bwMode="auto">
          <a:xfrm>
            <a:off x="5862235" y="2934211"/>
            <a:ext cx="310135" cy="20675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/>
          <a:lstStyle/>
          <a:p>
            <a:pPr eaLnBrk="0" hangingPunct="0"/>
            <a:endParaRPr lang="ru-RU" sz="1300"/>
          </a:p>
        </p:txBody>
      </p:sp>
      <p:sp>
        <p:nvSpPr>
          <p:cNvPr id="61" name="Стрелка вниз 17"/>
          <p:cNvSpPr>
            <a:spLocks noChangeArrowheads="1"/>
          </p:cNvSpPr>
          <p:nvPr/>
        </p:nvSpPr>
        <p:spPr bwMode="auto">
          <a:xfrm>
            <a:off x="5881877" y="3525011"/>
            <a:ext cx="310135" cy="20675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/>
          <a:lstStyle/>
          <a:p>
            <a:pPr eaLnBrk="0" hangingPunct="0"/>
            <a:endParaRPr lang="ru-RU" sz="1300"/>
          </a:p>
        </p:txBody>
      </p:sp>
      <p:sp>
        <p:nvSpPr>
          <p:cNvPr id="62" name="Стрелка вниз 17"/>
          <p:cNvSpPr>
            <a:spLocks noChangeArrowheads="1"/>
          </p:cNvSpPr>
          <p:nvPr/>
        </p:nvSpPr>
        <p:spPr bwMode="auto">
          <a:xfrm>
            <a:off x="5881877" y="4150662"/>
            <a:ext cx="310135" cy="20675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/>
          <a:lstStyle/>
          <a:p>
            <a:pPr eaLnBrk="0" hangingPunct="0"/>
            <a:endParaRPr lang="ru-RU" sz="1300"/>
          </a:p>
        </p:txBody>
      </p:sp>
      <p:sp>
        <p:nvSpPr>
          <p:cNvPr id="63" name="Стрелка вниз 17"/>
          <p:cNvSpPr>
            <a:spLocks noChangeArrowheads="1"/>
          </p:cNvSpPr>
          <p:nvPr/>
        </p:nvSpPr>
        <p:spPr bwMode="auto">
          <a:xfrm>
            <a:off x="5875214" y="4741462"/>
            <a:ext cx="310135" cy="20675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/>
          <a:lstStyle/>
          <a:p>
            <a:pPr eaLnBrk="0" hangingPunct="0"/>
            <a:endParaRPr lang="ru-RU" sz="1300"/>
          </a:p>
        </p:txBody>
      </p:sp>
      <p:sp>
        <p:nvSpPr>
          <p:cNvPr id="64" name="Стрелка вниз 17"/>
          <p:cNvSpPr>
            <a:spLocks noChangeArrowheads="1"/>
          </p:cNvSpPr>
          <p:nvPr/>
        </p:nvSpPr>
        <p:spPr bwMode="auto">
          <a:xfrm>
            <a:off x="5881877" y="5349214"/>
            <a:ext cx="310135" cy="20675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21917" tIns="60958" rIns="121917" bIns="60958"/>
          <a:lstStyle/>
          <a:p>
            <a:pPr eaLnBrk="0" hangingPunct="0"/>
            <a:endParaRPr lang="ru-RU" sz="1300"/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7248128" y="1784449"/>
            <a:ext cx="2304257" cy="490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648" tIns="59265" rIns="120648" bIns="59265">
            <a:spAutoFit/>
          </a:bodyPr>
          <a:lstStyle/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100" i="1" dirty="0" smtClean="0">
                <a:latin typeface="Arial" pitchFamily="34" charset="0"/>
              </a:rPr>
              <a:t>Талон </a:t>
            </a: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100" i="1" dirty="0" smtClean="0">
                <a:latin typeface="Arial" pitchFamily="34" charset="0"/>
              </a:rPr>
              <a:t>Запись на прием</a:t>
            </a:r>
            <a:endParaRPr lang="ru-RU" sz="1100" i="1" dirty="0">
              <a:latin typeface="Arial" pitchFamily="34" charset="0"/>
            </a:endParaRP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100" i="1" dirty="0" err="1" smtClean="0">
                <a:latin typeface="Arial" pitchFamily="34" charset="0"/>
              </a:rPr>
              <a:t>Мед.Карта</a:t>
            </a:r>
            <a:endParaRPr lang="ru-RU" sz="1100" i="1" dirty="0" smtClean="0">
              <a:latin typeface="Arial" pitchFamily="34" charset="0"/>
            </a:endParaRP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100" i="1" dirty="0" smtClean="0">
                <a:latin typeface="Arial" pitchFamily="34" charset="0"/>
              </a:rPr>
              <a:t>Договор </a:t>
            </a: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100" i="1" dirty="0" smtClean="0">
                <a:latin typeface="Arial" pitchFamily="34" charset="0"/>
              </a:rPr>
              <a:t>Квитанции</a:t>
            </a: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100" i="1" dirty="0" smtClean="0">
                <a:latin typeface="Arial" pitchFamily="34" charset="0"/>
              </a:rPr>
              <a:t>Переоформленный полис</a:t>
            </a: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100" i="1" dirty="0" smtClean="0">
                <a:latin typeface="Arial" pitchFamily="34" charset="0"/>
              </a:rPr>
              <a:t>Отчеты </a:t>
            </a:r>
            <a:r>
              <a:rPr lang="ru-RU" sz="1100" i="1" dirty="0" err="1" smtClean="0">
                <a:latin typeface="Arial" pitchFamily="34" charset="0"/>
              </a:rPr>
              <a:t>поликл</a:t>
            </a:r>
            <a:endParaRPr lang="ru-RU" sz="1100" i="1" dirty="0" smtClean="0">
              <a:latin typeface="Arial" pitchFamily="34" charset="0"/>
            </a:endParaRP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100" i="1" dirty="0" smtClean="0">
                <a:latin typeface="Arial" pitchFamily="34" charset="0"/>
              </a:rPr>
              <a:t>Отчеты страх</a:t>
            </a: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100" i="1" dirty="0" smtClean="0">
                <a:latin typeface="Arial" pitchFamily="34" charset="0"/>
              </a:rPr>
              <a:t>Консультация регистратора</a:t>
            </a: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100" i="1" dirty="0" smtClean="0">
                <a:latin typeface="Arial" pitchFamily="34" charset="0"/>
              </a:rPr>
              <a:t>Счет в компанию</a:t>
            </a: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100" i="1" dirty="0" smtClean="0">
                <a:latin typeface="Arial" pitchFamily="34" charset="0"/>
              </a:rPr>
              <a:t>План лечения</a:t>
            </a: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100" i="1" dirty="0" smtClean="0">
                <a:latin typeface="Arial" pitchFamily="34" charset="0"/>
              </a:rPr>
              <a:t>Наряд</a:t>
            </a: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100" i="1" dirty="0" smtClean="0">
                <a:latin typeface="Arial" pitchFamily="34" charset="0"/>
              </a:rPr>
              <a:t>Новый полис</a:t>
            </a:r>
            <a:endParaRPr lang="en-GB" sz="1100" i="1" dirty="0">
              <a:latin typeface="Arial" pitchFamily="34" charset="0"/>
            </a:endParaRP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9840147" y="1892829"/>
            <a:ext cx="2016224" cy="39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0648" tIns="59265" rIns="120648" bIns="59265">
            <a:spAutoFit/>
          </a:bodyPr>
          <a:lstStyle/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100" i="1" dirty="0" smtClean="0">
                <a:latin typeface="Arial" pitchFamily="34" charset="0"/>
              </a:rPr>
              <a:t>Пациент (ОМС, ДМС, Платный)</a:t>
            </a: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100" i="1" dirty="0" smtClean="0">
                <a:latin typeface="Arial" pitchFamily="34" charset="0"/>
              </a:rPr>
              <a:t>Врач</a:t>
            </a: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100" i="1" dirty="0" smtClean="0">
                <a:latin typeface="Arial" pitchFamily="34" charset="0"/>
              </a:rPr>
              <a:t>Консультация</a:t>
            </a:r>
            <a:endParaRPr lang="ru-RU" sz="1100" i="1" dirty="0">
              <a:latin typeface="Arial" pitchFamily="34" charset="0"/>
            </a:endParaRP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100" i="1" dirty="0">
                <a:latin typeface="Arial" pitchFamily="34" charset="0"/>
              </a:rPr>
              <a:t>Руководство </a:t>
            </a:r>
            <a:r>
              <a:rPr lang="ru-RU" sz="1100" i="1" dirty="0" smtClean="0">
                <a:latin typeface="Arial" pitchFamily="34" charset="0"/>
              </a:rPr>
              <a:t>(бухгалтерия)</a:t>
            </a:r>
            <a:endParaRPr lang="ru-RU" sz="1100" i="1" dirty="0">
              <a:latin typeface="Arial" pitchFamily="34" charset="0"/>
            </a:endParaRP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100" i="1" dirty="0" smtClean="0">
                <a:latin typeface="Arial" pitchFamily="34" charset="0"/>
              </a:rPr>
              <a:t>Страховые компании (ДМС, ОМС)</a:t>
            </a: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100" i="1" dirty="0" smtClean="0">
                <a:latin typeface="Arial" pitchFamily="34" charset="0"/>
              </a:rPr>
              <a:t>Областной бюджет</a:t>
            </a: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r>
              <a:rPr lang="ru-RU" sz="1100" i="1" dirty="0" smtClean="0">
                <a:latin typeface="Arial" pitchFamily="34" charset="0"/>
              </a:rPr>
              <a:t>Организации</a:t>
            </a: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endParaRPr lang="ru-RU" sz="1100" i="1" dirty="0" smtClean="0">
              <a:latin typeface="Arial" pitchFamily="34" charset="0"/>
            </a:endParaRPr>
          </a:p>
          <a:p>
            <a:pPr marL="228594" indent="-228594">
              <a:lnSpc>
                <a:spcPct val="150000"/>
              </a:lnSpc>
              <a:spcAft>
                <a:spcPts val="800"/>
              </a:spcAft>
              <a:buFont typeface="Arial" pitchFamily="34" charset="0"/>
              <a:buChar char="•"/>
            </a:pPr>
            <a:endParaRPr lang="en-GB" sz="1100" i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4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UXL802gEagpITN.bWmDw"/>
</p:tagLst>
</file>

<file path=ppt/theme/theme1.xml><?xml version="1.0" encoding="utf-8"?>
<a:theme xmlns:a="http://schemas.openxmlformats.org/drawingml/2006/main" name="Тема Office">
  <a:themeElements>
    <a:clrScheme name="Цвет 15">
      <a:dk1>
        <a:srgbClr val="000000"/>
      </a:dk1>
      <a:lt1>
        <a:srgbClr val="FFFFFF"/>
      </a:lt1>
      <a:dk2>
        <a:srgbClr val="3D9B3F"/>
      </a:dk2>
      <a:lt2>
        <a:srgbClr val="E7E6E6"/>
      </a:lt2>
      <a:accent1>
        <a:srgbClr val="29472C"/>
      </a:accent1>
      <a:accent2>
        <a:srgbClr val="2E5D33"/>
      </a:accent2>
      <a:accent3>
        <a:srgbClr val="387C3A"/>
      </a:accent3>
      <a:accent4>
        <a:srgbClr val="8FC153"/>
      </a:accent4>
      <a:accent5>
        <a:srgbClr val="BCD473"/>
      </a:accent5>
      <a:accent6>
        <a:srgbClr val="F19215"/>
      </a:accent6>
      <a:hlink>
        <a:srgbClr val="013669"/>
      </a:hlink>
      <a:folHlink>
        <a:srgbClr val="713B5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08A95A0F-082B-3C43-A591-C8DEFCA544AF}" vid="{05DC9CEB-1FBC-9B44-B014-784D940870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dpss_template</Template>
  <TotalTime>7857</TotalTime>
  <Words>2143</Words>
  <Application>Microsoft Office PowerPoint</Application>
  <PresentationFormat>Произвольный</PresentationFormat>
  <Paragraphs>385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Семинар по реализации национального проекта «Производительность труда и занятость населения»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Выбран проект «Обслуживание пациента в регистратуре»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Изменение проблематики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Маша</dc:creator>
  <cp:lastModifiedBy>user</cp:lastModifiedBy>
  <cp:revision>886</cp:revision>
  <cp:lastPrinted>2018-11-14T04:50:12Z</cp:lastPrinted>
  <dcterms:created xsi:type="dcterms:W3CDTF">2018-08-28T11:00:10Z</dcterms:created>
  <dcterms:modified xsi:type="dcterms:W3CDTF">2018-11-14T04:50:38Z</dcterms:modified>
</cp:coreProperties>
</file>